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0" r:id="rId4"/>
    <p:sldId id="258" r:id="rId5"/>
    <p:sldId id="259" r:id="rId6"/>
    <p:sldId id="261" r:id="rId7"/>
    <p:sldId id="265" r:id="rId8"/>
    <p:sldId id="267" r:id="rId9"/>
    <p:sldId id="275" r:id="rId10"/>
    <p:sldId id="266" r:id="rId11"/>
    <p:sldId id="269" r:id="rId12"/>
    <p:sldId id="270" r:id="rId13"/>
    <p:sldId id="271" r:id="rId14"/>
    <p:sldId id="272" r:id="rId15"/>
    <p:sldId id="262" r:id="rId16"/>
    <p:sldId id="263" r:id="rId17"/>
    <p:sldId id="274" r:id="rId18"/>
    <p:sldId id="264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822" autoAdjust="0"/>
  </p:normalViewPr>
  <p:slideViewPr>
    <p:cSldViewPr snapToGrid="0">
      <p:cViewPr varScale="1">
        <p:scale>
          <a:sx n="103" d="100"/>
          <a:sy n="103" d="100"/>
        </p:scale>
        <p:origin x="181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25950-CD28-49A9-89C9-3F3BDCE32221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5F0AC-9CC0-49AC-AD95-C30F8825E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33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 :</a:t>
            </a:r>
            <a:r>
              <a:rPr lang="en-US" baseline="0" dirty="0" smtClean="0"/>
              <a:t> </a:t>
            </a:r>
            <a:r>
              <a:rPr lang="en-US" dirty="0" smtClean="0"/>
              <a:t>Stacks in Cooper Library</a:t>
            </a:r>
            <a:r>
              <a:rPr lang="en-US" baseline="0" dirty="0" smtClean="0"/>
              <a:t> 5</a:t>
            </a:r>
            <a:r>
              <a:rPr lang="en-US" baseline="30000" dirty="0" smtClean="0"/>
              <a:t>th</a:t>
            </a:r>
            <a:r>
              <a:rPr lang="en-US" baseline="0" dirty="0" smtClean="0"/>
              <a:t> floor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781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Digitize –</a:t>
            </a:r>
            <a:r>
              <a:rPr lang="en-US" baseline="0" dirty="0" smtClean="0"/>
              <a:t> scan on </a:t>
            </a:r>
            <a:r>
              <a:rPr lang="en-US" baseline="0" dirty="0" err="1" smtClean="0"/>
              <a:t>Artiz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70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Digitize - recycle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510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Image: Stacks in Cooper Library 1st</a:t>
            </a:r>
            <a:r>
              <a:rPr lang="en-US" baseline="0" dirty="0" smtClean="0"/>
              <a:t> floor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Example Trello card for batch of TD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05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Image: Overflow of pulled books in binding</a:t>
            </a:r>
            <a:r>
              <a:rPr lang="en-US" baseline="0" dirty="0" smtClean="0"/>
              <a:t> room,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floor of Cooper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41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Image: TD with personal note inside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39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Images:</a:t>
            </a:r>
            <a:r>
              <a:rPr lang="en-US" baseline="0" dirty="0" smtClean="0"/>
              <a:t> </a:t>
            </a:r>
            <a:r>
              <a:rPr lang="en-US" dirty="0" smtClean="0"/>
              <a:t>Retro vs electronic</a:t>
            </a:r>
            <a:r>
              <a:rPr lang="en-US" baseline="0" dirty="0" smtClean="0"/>
              <a:t> readership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Retro is behind Clemson IP address and VPN. Reaching authors to gain permission?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70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Image: Recycling</a:t>
            </a:r>
            <a:r>
              <a:rPr lang="en-US" baseline="0" dirty="0" smtClean="0"/>
              <a:t> bin full of TDs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5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Clemson College</a:t>
            </a:r>
            <a:r>
              <a:rPr lang="en-US" baseline="0" dirty="0" smtClean="0"/>
              <a:t> Library </a:t>
            </a:r>
            <a:r>
              <a:rPr lang="en-US" dirty="0" smtClean="0"/>
              <a:t>http</a:t>
            </a:r>
            <a:r>
              <a:rPr lang="en-US" smtClean="0"/>
              <a:t>://purl.clemson.edu/F9041C7110AAE1C45D13145FE0A74A64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13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</a:t>
            </a:r>
            <a:r>
              <a:rPr lang="en-US" baseline="0" dirty="0" smtClean="0"/>
              <a:t>: </a:t>
            </a:r>
            <a:r>
              <a:rPr lang="en-US" dirty="0" smtClean="0"/>
              <a:t>ETD readership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99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Image: Digital</a:t>
            </a:r>
            <a:r>
              <a:rPr lang="en-US" baseline="0" dirty="0" smtClean="0"/>
              <a:t> imaging lab main area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23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1:</a:t>
            </a:r>
            <a:r>
              <a:rPr lang="en-US" baseline="0" dirty="0" smtClean="0"/>
              <a:t> Cooper Library </a:t>
            </a:r>
            <a:r>
              <a:rPr lang="en-US" dirty="0" smtClean="0"/>
              <a:t>http://purl.clemson.edu/F207E90095CF8EB106662C094F17B3D0</a:t>
            </a:r>
          </a:p>
          <a:p>
            <a:r>
              <a:rPr lang="en-US" dirty="0" smtClean="0"/>
              <a:t>Image 2:</a:t>
            </a:r>
            <a:r>
              <a:rPr lang="en-US" baseline="0" dirty="0" smtClean="0"/>
              <a:t> Students in </a:t>
            </a:r>
            <a:r>
              <a:rPr lang="en-US" baseline="0" dirty="0" err="1" smtClean="0"/>
              <a:t>Gunnin</a:t>
            </a:r>
            <a:r>
              <a:rPr lang="en-US" baseline="0" dirty="0" smtClean="0"/>
              <a:t> library </a:t>
            </a:r>
            <a:r>
              <a:rPr lang="en-US" dirty="0" smtClean="0"/>
              <a:t>http://purl.clemson.edu/C0ACCEF6CC8DC642ECA72614EE0A5812</a:t>
            </a:r>
          </a:p>
          <a:p>
            <a:r>
              <a:rPr lang="en-US" dirty="0" smtClean="0"/>
              <a:t>Image 3: Stacks at OSS in Library Depot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31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Cooper Library http://purl.clemson.edu/7D93C33C8F454632625E8FF23EB0BF17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81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Image:</a:t>
            </a:r>
            <a:r>
              <a:rPr lang="en-US" baseline="0" dirty="0" smtClean="0"/>
              <a:t> </a:t>
            </a:r>
            <a:r>
              <a:rPr lang="en-US" dirty="0" smtClean="0"/>
              <a:t>Stacks in Cooper Library 1st</a:t>
            </a:r>
            <a:r>
              <a:rPr lang="en-US" baseline="0" dirty="0" smtClean="0"/>
              <a:t> floor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Trello board for Retro ETD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70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Image: Stacks in Cooper Library 1st</a:t>
            </a:r>
            <a:r>
              <a:rPr lang="en-US" baseline="0" dirty="0" smtClean="0"/>
              <a:t> floor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Example card for a batch of TDs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75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Digitize</a:t>
            </a:r>
            <a:r>
              <a:rPr lang="en-US" baseline="0" dirty="0" smtClean="0"/>
              <a:t> – chop on guillotine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42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Digitize – scan on Fujitsu ADF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5F0AC-9CC0-49AC-AD95-C30F8825E7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3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7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2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3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281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39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406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36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25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63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340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981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3EF81-CF89-465F-886B-3587B184D0DA}" type="datetimeFigureOut">
              <a:rPr lang="en-US" smtClean="0"/>
              <a:t>2018-06-12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F99CA-1FED-434C-8E17-B197D1213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6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4666"/>
            <a:ext cx="7772400" cy="2387600"/>
          </a:xfrm>
        </p:spPr>
        <p:txBody>
          <a:bodyPr/>
          <a:lstStyle/>
          <a:p>
            <a:r>
              <a:rPr lang="en-US" dirty="0" smtClean="0"/>
              <a:t>Retro E/TD Digitization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24341"/>
            <a:ext cx="6858000" cy="523913"/>
          </a:xfrm>
        </p:spPr>
        <p:txBody>
          <a:bodyPr/>
          <a:lstStyle/>
          <a:p>
            <a:r>
              <a:rPr lang="en-US" dirty="0" smtClean="0"/>
              <a:t>12,000 volumes under the CCD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88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931"/>
          <a:stretch/>
        </p:blipFill>
        <p:spPr>
          <a:xfrm>
            <a:off x="0" y="0"/>
            <a:ext cx="458444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53"/>
          <a:stretch/>
        </p:blipFill>
        <p:spPr>
          <a:xfrm>
            <a:off x="4565780" y="0"/>
            <a:ext cx="4578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0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09" r="15018"/>
          <a:stretch/>
        </p:blipFill>
        <p:spPr>
          <a:xfrm>
            <a:off x="5010150" y="0"/>
            <a:ext cx="42037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9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0619"/>
            <a:ext cx="9144000" cy="609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58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48125" y="1762123"/>
            <a:ext cx="6858000" cy="33337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762125" y="1762125"/>
            <a:ext cx="6858000" cy="3333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85486" y="1762123"/>
            <a:ext cx="6858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03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25" y="149224"/>
            <a:ext cx="3491251" cy="66244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285" y="3580093"/>
            <a:ext cx="3863675" cy="310922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cxnSp>
        <p:nvCxnSpPr>
          <p:cNvPr id="6" name="Curved Connector 5"/>
          <p:cNvCxnSpPr>
            <a:endCxn id="5" idx="0"/>
          </p:cNvCxnSpPr>
          <p:nvPr/>
        </p:nvCxnSpPr>
        <p:spPr>
          <a:xfrm flipV="1">
            <a:off x="3200400" y="3580093"/>
            <a:ext cx="3821723" cy="2926216"/>
          </a:xfrm>
          <a:prstGeom prst="curvedConnector4">
            <a:avLst>
              <a:gd name="adj1" fmla="val 24726"/>
              <a:gd name="adj2" fmla="val 125640"/>
            </a:avLst>
          </a:prstGeom>
          <a:ln w="57150">
            <a:solidFill>
              <a:schemeClr val="accent2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65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86508" y="1770184"/>
            <a:ext cx="4657770" cy="3709995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28649" y="694868"/>
            <a:ext cx="4869473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along the way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Duplicates</a:t>
            </a:r>
          </a:p>
          <a:p>
            <a:r>
              <a:rPr lang="en-US" dirty="0" smtClean="0"/>
              <a:t>Signatures</a:t>
            </a:r>
          </a:p>
          <a:p>
            <a:r>
              <a:rPr lang="en-US" dirty="0" smtClean="0"/>
              <a:t>Dulling rollers</a:t>
            </a:r>
          </a:p>
          <a:p>
            <a:r>
              <a:rPr lang="en-US" dirty="0" smtClean="0"/>
              <a:t>Security Strips</a:t>
            </a:r>
          </a:p>
          <a:p>
            <a:r>
              <a:rPr lang="en-US" dirty="0" smtClean="0"/>
              <a:t>“This isn’t ours”</a:t>
            </a:r>
          </a:p>
          <a:p>
            <a:r>
              <a:rPr lang="en-US" dirty="0" smtClean="0"/>
              <a:t>Items missing from shelf</a:t>
            </a:r>
          </a:p>
          <a:p>
            <a:r>
              <a:rPr lang="en-US" dirty="0" smtClean="0"/>
              <a:t>How much is too much QC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836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56846" y="1770185"/>
            <a:ext cx="7958504" cy="2889738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49" y="694868"/>
            <a:ext cx="4511919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to figure 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records being created in catalog without being linked</a:t>
            </a:r>
          </a:p>
          <a:p>
            <a:r>
              <a:rPr lang="en-US" dirty="0" smtClean="0"/>
              <a:t>Formatting of names and titles, Millennium vs. </a:t>
            </a:r>
            <a:r>
              <a:rPr lang="en-US" dirty="0" err="1" smtClean="0"/>
              <a:t>TigerPrints</a:t>
            </a:r>
            <a:endParaRPr lang="en-US" dirty="0" smtClean="0"/>
          </a:p>
          <a:p>
            <a:r>
              <a:rPr lang="en-US" dirty="0" smtClean="0"/>
              <a:t>Thesis with note</a:t>
            </a:r>
          </a:p>
          <a:p>
            <a:r>
              <a:rPr lang="en-US" dirty="0"/>
              <a:t>Readership and </a:t>
            </a:r>
            <a:r>
              <a:rPr lang="en-US" dirty="0" smtClean="0"/>
              <a:t>Openness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316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14" b="12762"/>
          <a:stretch/>
        </p:blipFill>
        <p:spPr>
          <a:xfrm>
            <a:off x="1812925" y="0"/>
            <a:ext cx="7331075" cy="31350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6" t="5146" b="1519"/>
          <a:stretch/>
        </p:blipFill>
        <p:spPr>
          <a:xfrm>
            <a:off x="1244082" y="3171463"/>
            <a:ext cx="7899918" cy="3627443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9786" y="788174"/>
            <a:ext cx="1430305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9787" y="821693"/>
            <a:ext cx="1623138" cy="5990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Retro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3368" y="4652146"/>
            <a:ext cx="1107301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69" y="4685665"/>
            <a:ext cx="1623138" cy="5990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ETD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5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39615" y="1770184"/>
            <a:ext cx="8165123" cy="431995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49" y="694868"/>
            <a:ext cx="4312627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038" y="365124"/>
            <a:ext cx="7886700" cy="1325563"/>
          </a:xfrm>
        </p:spPr>
        <p:txBody>
          <a:bodyPr/>
          <a:lstStyle/>
          <a:p>
            <a:r>
              <a:rPr lang="en-US" dirty="0" smtClean="0"/>
              <a:t>How are we doing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 1:</a:t>
            </a:r>
          </a:p>
          <a:p>
            <a:pPr lvl="1"/>
            <a:r>
              <a:rPr lang="en-US" b="1" dirty="0" smtClean="0"/>
              <a:t>All</a:t>
            </a:r>
            <a:r>
              <a:rPr lang="en-US" dirty="0" smtClean="0"/>
              <a:t> singles copies scanned</a:t>
            </a:r>
          </a:p>
          <a:p>
            <a:pPr lvl="1"/>
            <a:r>
              <a:rPr lang="en-US" dirty="0" smtClean="0"/>
              <a:t>544 volumes; 46,451 pages</a:t>
            </a:r>
          </a:p>
          <a:p>
            <a:r>
              <a:rPr lang="en-US" dirty="0" smtClean="0"/>
              <a:t>Phase 2:</a:t>
            </a:r>
          </a:p>
          <a:p>
            <a:pPr lvl="1"/>
            <a:r>
              <a:rPr lang="en-US" b="1" dirty="0" smtClean="0"/>
              <a:t>Al</a:t>
            </a:r>
            <a:r>
              <a:rPr lang="en-US" dirty="0" smtClean="0"/>
              <a:t>l 1,205 volumes in </a:t>
            </a:r>
            <a:r>
              <a:rPr lang="en-US" dirty="0" err="1" smtClean="0"/>
              <a:t>Gunnin</a:t>
            </a:r>
            <a:r>
              <a:rPr lang="en-US" dirty="0" smtClean="0"/>
              <a:t> Architecture library scanned between April 2016-November 2016</a:t>
            </a:r>
          </a:p>
          <a:p>
            <a:pPr lvl="1"/>
            <a:r>
              <a:rPr lang="en-US" b="1" dirty="0" smtClean="0"/>
              <a:t>28%</a:t>
            </a:r>
            <a:r>
              <a:rPr lang="en-US" dirty="0" smtClean="0"/>
              <a:t> or ~3,000 volumes of main Cooper Library scanned in 19 months, December 2016-May 2018</a:t>
            </a:r>
          </a:p>
          <a:p>
            <a:pPr lvl="1"/>
            <a:r>
              <a:rPr lang="en-US" dirty="0" smtClean="0"/>
              <a:t>Total so far: 4,173 volumes; 453,477 pages</a:t>
            </a:r>
          </a:p>
          <a:p>
            <a:r>
              <a:rPr lang="en-US" dirty="0" smtClean="0"/>
              <a:t>Completion estimate: 4 more years!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89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28649" y="694868"/>
            <a:ext cx="5647743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566057" y="2687216"/>
            <a:ext cx="6686938" cy="1847462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or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Josh Morgan</a:t>
            </a:r>
          </a:p>
          <a:p>
            <a:pPr marL="0" indent="0">
              <a:buNone/>
            </a:pPr>
            <a:r>
              <a:rPr lang="en-US" dirty="0" smtClean="0"/>
              <a:t>Digital Projects Manager, Library Technology</a:t>
            </a:r>
          </a:p>
          <a:p>
            <a:pPr marL="0" indent="0">
              <a:buNone/>
            </a:pPr>
            <a:r>
              <a:rPr lang="en-US" dirty="0" smtClean="0"/>
              <a:t>jmorga3@clemson.edu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69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28650" y="694868"/>
            <a:ext cx="1510812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628650" y="1770185"/>
            <a:ext cx="7886700" cy="1752600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69716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Retro Electronic Theses and Dissertations Project is a large undertaking aimed at digitizing over 12,000 theses, dissertations, and terminal projects produced at Clemson University.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7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28650" y="1770185"/>
            <a:ext cx="7886700" cy="1606061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0" y="694868"/>
            <a:ext cx="1235319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609237"/>
          </a:xfrm>
        </p:spPr>
        <p:txBody>
          <a:bodyPr/>
          <a:lstStyle/>
          <a:p>
            <a:r>
              <a:rPr lang="en-US" dirty="0" smtClean="0"/>
              <a:t>Expand access to Clemson’s scholarly work</a:t>
            </a:r>
          </a:p>
          <a:p>
            <a:r>
              <a:rPr lang="en-US" dirty="0" smtClean="0"/>
              <a:t>Insure long term preservation of unique materials</a:t>
            </a:r>
          </a:p>
          <a:p>
            <a:r>
              <a:rPr lang="en-US" dirty="0"/>
              <a:t>Increase space in the </a:t>
            </a:r>
            <a:r>
              <a:rPr lang="en-US" dirty="0" smtClean="0"/>
              <a:t>libraries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6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28650" y="1770186"/>
            <a:ext cx="7886700" cy="1371600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0" y="694868"/>
            <a:ext cx="1581150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Starting in 2015 with a pilot project of the T/Ds that we only have a single copy of, we hoped to have this project completed within 10 years.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845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468" y="3290600"/>
            <a:ext cx="4756532" cy="3567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88461"/>
            <a:ext cx="5601286" cy="37695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49" t="27781" r="3330" b="30563"/>
          <a:stretch/>
        </p:blipFill>
        <p:spPr>
          <a:xfrm>
            <a:off x="1" y="0"/>
            <a:ext cx="9144000" cy="32906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62708" y="1690687"/>
            <a:ext cx="7952642" cy="3127498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0" y="694868"/>
            <a:ext cx="1733550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wanted to concentrate our efforts on everything the library holds, whether it’s at</a:t>
            </a:r>
          </a:p>
          <a:p>
            <a:pPr lvl="1"/>
            <a:r>
              <a:rPr lang="en-US" dirty="0" smtClean="0"/>
              <a:t>Cooper Library</a:t>
            </a:r>
          </a:p>
          <a:p>
            <a:pPr lvl="1"/>
            <a:r>
              <a:rPr lang="en-US" dirty="0" err="1" smtClean="0"/>
              <a:t>Gunnin</a:t>
            </a:r>
            <a:r>
              <a:rPr lang="en-US" dirty="0" smtClean="0"/>
              <a:t> Architecture Library</a:t>
            </a:r>
          </a:p>
          <a:p>
            <a:pPr lvl="1"/>
            <a:r>
              <a:rPr lang="en-US" dirty="0" smtClean="0"/>
              <a:t>Off-site shelving (OSS) at the Library Depot</a:t>
            </a:r>
          </a:p>
          <a:p>
            <a:r>
              <a:rPr lang="en-US" dirty="0" smtClean="0"/>
              <a:t>Digitization takes place out at Digital Imaging Lab at the Library Depot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56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09954" y="1690688"/>
            <a:ext cx="7672754" cy="3877774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0" y="694868"/>
            <a:ext cx="1252904" cy="666077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374321" cy="1325563"/>
          </a:xfrm>
        </p:spPr>
        <p:txBody>
          <a:bodyPr/>
          <a:lstStyle/>
          <a:p>
            <a:r>
              <a:rPr lang="en-US" dirty="0" smtClean="0"/>
              <a:t>Who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606812" cy="3742837"/>
          </a:xfrm>
        </p:spPr>
        <p:txBody>
          <a:bodyPr>
            <a:normAutofit/>
          </a:bodyPr>
          <a:lstStyle/>
          <a:p>
            <a:r>
              <a:rPr lang="en-US" dirty="0" smtClean="0"/>
              <a:t>Stacks Manager, </a:t>
            </a:r>
            <a:r>
              <a:rPr lang="en-US" b="1" dirty="0" smtClean="0"/>
              <a:t>Lita</a:t>
            </a:r>
          </a:p>
          <a:p>
            <a:r>
              <a:rPr lang="en-US" dirty="0" smtClean="0"/>
              <a:t>Collection Management, </a:t>
            </a:r>
            <a:r>
              <a:rPr lang="en-US" b="1" dirty="0" smtClean="0"/>
              <a:t>Joanna</a:t>
            </a:r>
          </a:p>
          <a:p>
            <a:r>
              <a:rPr lang="en-US" dirty="0" smtClean="0"/>
              <a:t>Courier services, </a:t>
            </a:r>
            <a:r>
              <a:rPr lang="en-US" b="1" dirty="0" smtClean="0"/>
              <a:t>Robin &amp; students</a:t>
            </a:r>
          </a:p>
          <a:p>
            <a:r>
              <a:rPr lang="en-US" dirty="0" smtClean="0"/>
              <a:t>Digital lab, </a:t>
            </a:r>
            <a:r>
              <a:rPr lang="en-US" b="1" dirty="0" smtClean="0"/>
              <a:t>Darius &amp; students</a:t>
            </a:r>
          </a:p>
          <a:p>
            <a:r>
              <a:rPr lang="en-US" dirty="0" smtClean="0"/>
              <a:t>Institutional Repository Manager, </a:t>
            </a:r>
            <a:r>
              <a:rPr lang="en-US" b="1" dirty="0" smtClean="0"/>
              <a:t>Kirstin</a:t>
            </a:r>
            <a:endParaRPr lang="en-US" dirty="0" smtClean="0"/>
          </a:p>
          <a:p>
            <a:r>
              <a:rPr lang="en-US" dirty="0" smtClean="0"/>
              <a:t>Technical Services, </a:t>
            </a:r>
            <a:r>
              <a:rPr lang="en-US" b="1" dirty="0" smtClean="0"/>
              <a:t>Charlotte</a:t>
            </a:r>
            <a:endParaRPr lang="en-US" dirty="0" smtClean="0"/>
          </a:p>
          <a:p>
            <a:r>
              <a:rPr lang="en-US" dirty="0" smtClean="0"/>
              <a:t>Project Manager, </a:t>
            </a:r>
            <a:r>
              <a:rPr lang="en-US" b="1" dirty="0" smtClean="0"/>
              <a:t>Josh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614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3" y="303887"/>
            <a:ext cx="7886700" cy="33269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816" y="2820896"/>
            <a:ext cx="4281292" cy="386125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cxnSp>
        <p:nvCxnSpPr>
          <p:cNvPr id="7" name="Curved Connector 6"/>
          <p:cNvCxnSpPr/>
          <p:nvPr/>
        </p:nvCxnSpPr>
        <p:spPr>
          <a:xfrm rot="10800000" flipV="1">
            <a:off x="5621215" y="1594338"/>
            <a:ext cx="1787770" cy="1336430"/>
          </a:xfrm>
          <a:prstGeom prst="curvedConnector3">
            <a:avLst>
              <a:gd name="adj1" fmla="val 69344"/>
            </a:avLst>
          </a:prstGeom>
          <a:ln w="57150">
            <a:solidFill>
              <a:schemeClr val="accent2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71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25" y="149224"/>
            <a:ext cx="3491251" cy="66244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285" y="3580093"/>
            <a:ext cx="3863675" cy="310922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cxnSp>
        <p:nvCxnSpPr>
          <p:cNvPr id="6" name="Curved Connector 5"/>
          <p:cNvCxnSpPr>
            <a:endCxn id="5" idx="0"/>
          </p:cNvCxnSpPr>
          <p:nvPr/>
        </p:nvCxnSpPr>
        <p:spPr>
          <a:xfrm flipV="1">
            <a:off x="3200400" y="3580093"/>
            <a:ext cx="3821723" cy="2926216"/>
          </a:xfrm>
          <a:prstGeom prst="curvedConnector4">
            <a:avLst>
              <a:gd name="adj1" fmla="val 24726"/>
              <a:gd name="adj2" fmla="val 125640"/>
            </a:avLst>
          </a:prstGeom>
          <a:ln w="57150">
            <a:solidFill>
              <a:schemeClr val="accent2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7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1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1479</TotalTime>
  <Words>487</Words>
  <Application>Microsoft Office PowerPoint</Application>
  <PresentationFormat>On-screen Show (4:3)</PresentationFormat>
  <Paragraphs>96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Retro E/TD Digitization</vt:lpstr>
      <vt:lpstr>What</vt:lpstr>
      <vt:lpstr>Why</vt:lpstr>
      <vt:lpstr>When</vt:lpstr>
      <vt:lpstr>Where</vt:lpstr>
      <vt:lpstr>Who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Issues along the way</vt:lpstr>
      <vt:lpstr>Issues to figure out</vt:lpstr>
      <vt:lpstr>PowerPoint Presentation</vt:lpstr>
      <vt:lpstr>How are we doing</vt:lpstr>
      <vt:lpstr>Questions or Comments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Joshua Morgan</dc:creator>
  <cp:lastModifiedBy>Joshua Morgan</cp:lastModifiedBy>
  <cp:revision>36</cp:revision>
  <dcterms:created xsi:type="dcterms:W3CDTF">2018-06-11T18:34:23Z</dcterms:created>
  <dcterms:modified xsi:type="dcterms:W3CDTF">2018-06-12T19:41:59Z</dcterms:modified>
</cp:coreProperties>
</file>