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269" r:id="rId10"/>
    <p:sldId id="264" r:id="rId11"/>
    <p:sldId id="265" r:id="rId12"/>
    <p:sldId id="270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6" autoAdjust="0"/>
    <p:restoredTop sz="80886" autoAdjust="0"/>
  </p:normalViewPr>
  <p:slideViewPr>
    <p:cSldViewPr snapToGrid="0" snapToObjects="1">
      <p:cViewPr varScale="1">
        <p:scale>
          <a:sx n="66" d="100"/>
          <a:sy n="66" d="100"/>
        </p:scale>
        <p:origin x="-1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F4F7E-6081-644A-A193-036089F96CCE}" type="datetimeFigureOut">
              <a:rPr lang="en-US" smtClean="0"/>
              <a:t>5/29/15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F7838-715F-C94E-BCB9-9E858C519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6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501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defTabSz="914400" eaLnBrk="1" hangingPunct="1"/>
            <a:fld id="{A8504E29-5640-9844-AD45-289E9EA0539C}" type="slidenum">
              <a:rPr lang="en-US" sz="1200">
                <a:solidFill>
                  <a:srgbClr val="000000"/>
                </a:solidFill>
              </a:rPr>
              <a:pPr algn="r" defTabSz="914400" eaLnBrk="1" hangingPunct="1"/>
              <a:t>2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Lab:  8 flatbed scanners, Fujitsu document scanner, Atiz book scanner, phase one large format object scanner</a:t>
            </a: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A64CC92-6244-A94E-87FA-1596EB550EFE}" type="slidenum">
              <a:rPr lang="en-US" sz="1200">
                <a:solidFill>
                  <a:srgbClr val="000000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TigerPrints</a:t>
            </a:r>
            <a:r>
              <a:rPr lang="en-US" dirty="0" smtClean="0"/>
              <a:t> requires a custom OAI feed that is created by </a:t>
            </a:r>
            <a:r>
              <a:rPr lang="en-US" dirty="0" err="1" smtClean="0"/>
              <a:t>bepress</a:t>
            </a:r>
            <a:r>
              <a:rPr lang="en-US" dirty="0" smtClean="0"/>
              <a:t> for our specific needs. This feed uses the prefix “</a:t>
            </a:r>
            <a:r>
              <a:rPr lang="en-US" dirty="0" err="1" smtClean="0"/>
              <a:t>dcq</a:t>
            </a:r>
            <a:r>
              <a:rPr lang="en-US" dirty="0" smtClean="0"/>
              <a:t>” instead of “</a:t>
            </a:r>
            <a:r>
              <a:rPr lang="en-US" dirty="0" err="1" smtClean="0"/>
              <a:t>dcs</a:t>
            </a:r>
            <a:r>
              <a:rPr lang="en-US" dirty="0" smtClean="0"/>
              <a:t>”, which can only support simple </a:t>
            </a:r>
            <a:r>
              <a:rPr lang="en-US" dirty="0" err="1" smtClean="0"/>
              <a:t>dublin</a:t>
            </a:r>
            <a:r>
              <a:rPr lang="en-US" dirty="0" smtClean="0"/>
              <a:t> core and not qualified. For example, in order to match SCDL metadata guidelines we needed to include </a:t>
            </a:r>
            <a:r>
              <a:rPr lang="en-US" dirty="0" err="1" smtClean="0"/>
              <a:t>format.medium</a:t>
            </a:r>
            <a:r>
              <a:rPr lang="en-US" dirty="0" smtClean="0"/>
              <a:t> in the OAI feed. We also had to work with </a:t>
            </a:r>
            <a:r>
              <a:rPr lang="en-US" dirty="0" err="1" smtClean="0"/>
              <a:t>CofC</a:t>
            </a:r>
            <a:r>
              <a:rPr lang="en-US" dirty="0" smtClean="0"/>
              <a:t>, who run the SCDL harvester, to create harvesting rules for certain metadata elements because of the natural </a:t>
            </a:r>
            <a:r>
              <a:rPr lang="en-US" dirty="0" err="1" smtClean="0"/>
              <a:t>DigitalCommons</a:t>
            </a:r>
            <a:r>
              <a:rPr lang="en-US" dirty="0" smtClean="0"/>
              <a:t> metadata elements that do not fit within the scope of the SCDL metadata guidelines. </a:t>
            </a:r>
          </a:p>
          <a:p>
            <a:pPr>
              <a:defRPr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Only the first instance of the element “</a:t>
            </a:r>
            <a:r>
              <a:rPr lang="en-US" dirty="0" err="1" smtClean="0"/>
              <a:t>dc:description</a:t>
            </a:r>
            <a:r>
              <a:rPr lang="en-US" dirty="0" smtClean="0"/>
              <a:t>” would be harvested, because the second instance points to the thumbnail of the item within </a:t>
            </a:r>
            <a:r>
              <a:rPr lang="en-US" dirty="0" err="1" smtClean="0"/>
              <a:t>TigerPrints</a:t>
            </a:r>
            <a:r>
              <a:rPr lang="en-US" dirty="0" smtClean="0"/>
              <a:t> and is only relevant to the workings of the IR.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Only the second instance of the element “</a:t>
            </a:r>
            <a:r>
              <a:rPr lang="en-US" dirty="0" err="1" smtClean="0"/>
              <a:t>dc:type</a:t>
            </a:r>
            <a:r>
              <a:rPr lang="en-US" dirty="0" smtClean="0"/>
              <a:t>” would be harvested, because the first instance was not compatible with SCDL metadata guidelines. 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237CD04-B419-1A4D-A42F-5790F6D74CE1}" type="slidenum">
              <a:rPr lang="en-US" sz="1200">
                <a:solidFill>
                  <a:srgbClr val="000000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2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dc.location.spatial</a:t>
            </a:r>
            <a:r>
              <a:rPr lang="en-US" dirty="0" smtClean="0"/>
              <a:t> – created dropdown list of SC counties</a:t>
            </a:r>
            <a:r>
              <a:rPr lang="en-US" baseline="0" dirty="0" smtClean="0"/>
              <a:t> (acceptable values under the SCDL)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F7838-715F-C94E-BCB9-9E858C5196A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94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54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12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14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1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7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80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62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5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4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8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13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A17B9-8767-8C40-AFCB-A8BAECB1EB6A}" type="datetimeFigureOut">
              <a:rPr lang="en-US" smtClean="0"/>
              <a:t>5/29/15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36F2C-4DA2-6A45-973B-FB187FB0E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80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6"/>
          <p:cNvSpPr>
            <a:spLocks noChangeArrowheads="1"/>
          </p:cNvSpPr>
          <p:nvPr/>
        </p:nvSpPr>
        <p:spPr bwMode="auto">
          <a:xfrm>
            <a:off x="990600" y="1752600"/>
            <a:ext cx="7620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hangingPunct="0"/>
            <a:r>
              <a:rPr lang="en-US" sz="2800" dirty="0" smtClean="0">
                <a:solidFill>
                  <a:srgbClr val="F4702F"/>
                </a:solidFill>
                <a:latin typeface="Verdana" charset="0"/>
              </a:rPr>
              <a:t>Enhancing Discoverability:</a:t>
            </a:r>
          </a:p>
          <a:p>
            <a:pPr defTabSz="914400" eaLnBrk="0" hangingPunct="0"/>
            <a:endParaRPr lang="en-US" sz="2800" dirty="0">
              <a:solidFill>
                <a:srgbClr val="F4702F"/>
              </a:solidFill>
              <a:latin typeface="Verdana" charset="0"/>
            </a:endParaRPr>
          </a:p>
          <a:p>
            <a:pPr defTabSz="914400" eaLnBrk="0" hangingPunct="0"/>
            <a:r>
              <a:rPr lang="en-US" sz="2000" dirty="0" smtClean="0">
                <a:solidFill>
                  <a:srgbClr val="F4702F"/>
                </a:solidFill>
                <a:latin typeface="Verdana" charset="0"/>
              </a:rPr>
              <a:t>How to describe </a:t>
            </a:r>
            <a:r>
              <a:rPr lang="en-US" sz="2000" dirty="0" err="1" smtClean="0">
                <a:solidFill>
                  <a:srgbClr val="F4702F"/>
                </a:solidFill>
                <a:latin typeface="Verdana" charset="0"/>
              </a:rPr>
              <a:t>DigitalCommons</a:t>
            </a:r>
            <a:r>
              <a:rPr lang="en-US" sz="2000" dirty="0" smtClean="0">
                <a:solidFill>
                  <a:srgbClr val="F4702F"/>
                </a:solidFill>
                <a:latin typeface="Verdana" charset="0"/>
              </a:rPr>
              <a:t> content for harvest in cultural heritage institutions</a:t>
            </a:r>
            <a:endParaRPr lang="en-US" sz="2800" dirty="0">
              <a:solidFill>
                <a:srgbClr val="F4702F"/>
              </a:solidFill>
              <a:latin typeface="Verdana" charset="0"/>
            </a:endParaRP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5562600" y="3657600"/>
            <a:ext cx="294640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defTabSz="914400" eaLnBrk="0" hangingPunct="0">
              <a:lnSpc>
                <a:spcPts val="1863"/>
              </a:lnSpc>
            </a:pPr>
            <a:r>
              <a:rPr lang="en-US" sz="1300">
                <a:solidFill>
                  <a:srgbClr val="562E19"/>
                </a:solidFill>
                <a:latin typeface="Verdana" charset="0"/>
              </a:rPr>
              <a:t>Andrew Wesolek</a:t>
            </a:r>
            <a:endParaRPr lang="en-US" altLang="ja-JP" sz="1300">
              <a:solidFill>
                <a:srgbClr val="562E19"/>
              </a:solidFill>
              <a:latin typeface="Verdana" charset="0"/>
            </a:endParaRPr>
          </a:p>
          <a:p>
            <a:pPr algn="r" defTabSz="914400" eaLnBrk="0" hangingPunct="0">
              <a:lnSpc>
                <a:spcPts val="1863"/>
              </a:lnSpc>
            </a:pPr>
            <a:r>
              <a:rPr lang="en-US" sz="1300">
                <a:solidFill>
                  <a:srgbClr val="562E19"/>
                </a:solidFill>
                <a:latin typeface="Verdana" charset="0"/>
              </a:rPr>
              <a:t>Head of Digital Scholarship</a:t>
            </a:r>
          </a:p>
          <a:p>
            <a:pPr algn="r" defTabSz="914400" eaLnBrk="0" hangingPunct="0">
              <a:lnSpc>
                <a:spcPts val="1863"/>
              </a:lnSpc>
            </a:pPr>
            <a:r>
              <a:rPr lang="en-US" sz="1300">
                <a:solidFill>
                  <a:srgbClr val="562E19"/>
                </a:solidFill>
                <a:latin typeface="Verdana" charset="0"/>
              </a:rPr>
              <a:t>Clemson University</a:t>
            </a:r>
          </a:p>
          <a:p>
            <a:pPr algn="r" defTabSz="914400" eaLnBrk="0" hangingPunct="0">
              <a:lnSpc>
                <a:spcPts val="1863"/>
              </a:lnSpc>
            </a:pPr>
            <a:endParaRPr lang="en-US" sz="1300">
              <a:solidFill>
                <a:srgbClr val="562E19"/>
              </a:solidFill>
              <a:latin typeface="Verdana" charset="0"/>
            </a:endParaRPr>
          </a:p>
          <a:p>
            <a:pPr algn="r" defTabSz="914400" eaLnBrk="0" hangingPunct="0">
              <a:lnSpc>
                <a:spcPts val="1863"/>
              </a:lnSpc>
            </a:pPr>
            <a:r>
              <a:rPr lang="en-US" sz="1300">
                <a:solidFill>
                  <a:srgbClr val="562E19"/>
                </a:solidFill>
                <a:latin typeface="Verdana" charset="0"/>
              </a:rPr>
              <a:t>Josh Morgan</a:t>
            </a:r>
          </a:p>
          <a:p>
            <a:pPr algn="r" defTabSz="914400" eaLnBrk="0" hangingPunct="0">
              <a:lnSpc>
                <a:spcPts val="1863"/>
              </a:lnSpc>
            </a:pPr>
            <a:r>
              <a:rPr lang="en-US" sz="1300">
                <a:solidFill>
                  <a:srgbClr val="562E19"/>
                </a:solidFill>
                <a:latin typeface="Verdana" charset="0"/>
              </a:rPr>
              <a:t>Digital Projects Manager</a:t>
            </a:r>
          </a:p>
          <a:p>
            <a:pPr algn="r" defTabSz="914400" eaLnBrk="0" hangingPunct="0">
              <a:lnSpc>
                <a:spcPts val="1863"/>
              </a:lnSpc>
            </a:pPr>
            <a:r>
              <a:rPr lang="en-US" sz="1300">
                <a:solidFill>
                  <a:srgbClr val="562E19"/>
                </a:solidFill>
                <a:latin typeface="Verdana" charset="0"/>
              </a:rPr>
              <a:t>Clemson University</a:t>
            </a:r>
          </a:p>
        </p:txBody>
      </p:sp>
    </p:spTree>
    <p:extLst>
      <p:ext uri="{BB962C8B-B14F-4D97-AF65-F5344CB8AC3E}">
        <p14:creationId xmlns:p14="http://schemas.microsoft.com/office/powerpoint/2010/main" val="2783382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 descr="josh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7230"/>
            <a:ext cx="91440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TextBox 3"/>
          <p:cNvSpPr txBox="1">
            <a:spLocks noChangeArrowheads="1"/>
          </p:cNvSpPr>
          <p:nvPr/>
        </p:nvSpPr>
        <p:spPr bwMode="auto">
          <a:xfrm>
            <a:off x="287338" y="626706"/>
            <a:ext cx="2713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 dirty="0">
                <a:solidFill>
                  <a:srgbClr val="562E19"/>
                </a:solidFill>
                <a:latin typeface="Arial" charset="0"/>
              </a:rPr>
              <a:t>Harvesting Procedures</a:t>
            </a:r>
          </a:p>
        </p:txBody>
      </p:sp>
    </p:spTree>
    <p:extLst>
      <p:ext uri="{BB962C8B-B14F-4D97-AF65-F5344CB8AC3E}">
        <p14:creationId xmlns:p14="http://schemas.microsoft.com/office/powerpoint/2010/main" val="2047268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scdlfbal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168"/>
            <a:ext cx="9144000" cy="480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490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plaWak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6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834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Box 1"/>
          <p:cNvSpPr txBox="1">
            <a:spLocks noChangeArrowheads="1"/>
          </p:cNvSpPr>
          <p:nvPr/>
        </p:nvSpPr>
        <p:spPr bwMode="auto">
          <a:xfrm>
            <a:off x="381000" y="754249"/>
            <a:ext cx="3878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 dirty="0">
                <a:solidFill>
                  <a:srgbClr val="562E19"/>
                </a:solidFill>
                <a:latin typeface="Arial" charset="0"/>
              </a:rPr>
              <a:t>Additional Collections Harvested:</a:t>
            </a:r>
          </a:p>
        </p:txBody>
      </p:sp>
      <p:pic>
        <p:nvPicPr>
          <p:cNvPr id="60419" name="Picture 3" descr="bobbi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5405">
            <a:off x="5313363" y="842963"/>
            <a:ext cx="1920875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4" descr="agraria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10890">
            <a:off x="452438" y="2474913"/>
            <a:ext cx="1646237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5" descr="newsletter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429000"/>
            <a:ext cx="20320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6" descr="taps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53949">
            <a:off x="6781800" y="4038600"/>
            <a:ext cx="13208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071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Box 1"/>
          <p:cNvSpPr txBox="1">
            <a:spLocks noChangeArrowheads="1"/>
          </p:cNvSpPr>
          <p:nvPr/>
        </p:nvSpPr>
        <p:spPr bwMode="auto">
          <a:xfrm>
            <a:off x="152400" y="660356"/>
            <a:ext cx="2466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 dirty="0">
                <a:solidFill>
                  <a:srgbClr val="562E19"/>
                </a:solidFill>
                <a:latin typeface="Arial" charset="0"/>
              </a:rPr>
              <a:t>Find that Sweet Spot</a:t>
            </a:r>
          </a:p>
        </p:txBody>
      </p:sp>
      <p:sp>
        <p:nvSpPr>
          <p:cNvPr id="4" name="Oval 3"/>
          <p:cNvSpPr/>
          <p:nvPr/>
        </p:nvSpPr>
        <p:spPr>
          <a:xfrm>
            <a:off x="685800" y="1600200"/>
            <a:ext cx="4572000" cy="4572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2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dirty="0">
                <a:solidFill>
                  <a:prstClr val="white"/>
                </a:solidFill>
                <a:latin typeface="Arial"/>
              </a:rPr>
              <a:t>Institutional </a:t>
            </a:r>
          </a:p>
          <a:p>
            <a:pPr algn="ctr" defTabSz="914400">
              <a:defRPr/>
            </a:pPr>
            <a:r>
              <a:rPr lang="en-US" dirty="0">
                <a:solidFill>
                  <a:prstClr val="white"/>
                </a:solidFill>
                <a:latin typeface="Arial"/>
              </a:rPr>
              <a:t>Repository:</a:t>
            </a:r>
          </a:p>
          <a:p>
            <a:pPr algn="ctr" defTabSz="914400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  <a:p>
            <a:pPr algn="ctr" defTabSz="914400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  <a:p>
            <a:pPr algn="ctr" defTabSz="914400">
              <a:defRPr/>
            </a:pPr>
            <a:r>
              <a:rPr lang="en-US" sz="1600" dirty="0">
                <a:solidFill>
                  <a:prstClr val="white"/>
                </a:solidFill>
                <a:latin typeface="Arial"/>
              </a:rPr>
              <a:t>“Scholarly Works”</a:t>
            </a:r>
          </a:p>
          <a:p>
            <a:pPr algn="ctr" defTabSz="914400">
              <a:defRPr/>
            </a:pPr>
            <a:r>
              <a:rPr lang="en-US" sz="1600" dirty="0">
                <a:solidFill>
                  <a:prstClr val="white"/>
                </a:solidFill>
                <a:latin typeface="Arial"/>
              </a:rPr>
              <a:t>“Intellectual output of University and its community”</a:t>
            </a:r>
          </a:p>
          <a:p>
            <a:pPr algn="ctr" defTabSz="914400">
              <a:defRPr/>
            </a:pP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Oval 4"/>
          <p:cNvSpPr/>
          <p:nvPr/>
        </p:nvSpPr>
        <p:spPr>
          <a:xfrm>
            <a:off x="4419600" y="1600200"/>
            <a:ext cx="4419600" cy="46482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2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r>
              <a: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Digital Library:</a:t>
            </a:r>
          </a:p>
          <a:p>
            <a:pPr algn="ctr" defTabSz="914400"/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914400"/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“Rare and special historical materials”</a:t>
            </a:r>
          </a:p>
          <a:p>
            <a:pPr algn="ctr" defTabSz="914400"/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“Cultural memories”</a:t>
            </a:r>
          </a:p>
          <a:p>
            <a:pPr algn="ctr" defTabSz="914400"/>
            <a:r>
              <a:rPr lang="en-US" sz="16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“Riches of America’s libraries…”</a:t>
            </a:r>
          </a:p>
          <a:p>
            <a:pPr algn="ctr" defTabSz="914400"/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Up Arrow 5"/>
          <p:cNvSpPr/>
          <p:nvPr/>
        </p:nvSpPr>
        <p:spPr>
          <a:xfrm>
            <a:off x="4648200" y="5562600"/>
            <a:ext cx="152400" cy="6858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61446" name="TextBox 6"/>
          <p:cNvSpPr txBox="1">
            <a:spLocks noChangeArrowheads="1"/>
          </p:cNvSpPr>
          <p:nvPr/>
        </p:nvSpPr>
        <p:spPr bwMode="auto">
          <a:xfrm>
            <a:off x="3276600" y="6324600"/>
            <a:ext cx="296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>
                <a:solidFill>
                  <a:srgbClr val="562E19"/>
                </a:solidFill>
                <a:latin typeface="Arial" charset="0"/>
              </a:rPr>
              <a:t>Collaborative Opportunities</a:t>
            </a:r>
          </a:p>
        </p:txBody>
      </p:sp>
    </p:spTree>
    <p:extLst>
      <p:ext uri="{BB962C8B-B14F-4D97-AF65-F5344CB8AC3E}">
        <p14:creationId xmlns:p14="http://schemas.microsoft.com/office/powerpoint/2010/main" val="3822765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1"/>
          <p:cNvSpPr txBox="1">
            <a:spLocks noChangeArrowheads="1"/>
          </p:cNvSpPr>
          <p:nvPr/>
        </p:nvSpPr>
        <p:spPr bwMode="auto">
          <a:xfrm>
            <a:off x="381000" y="620712"/>
            <a:ext cx="2532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>
                <a:solidFill>
                  <a:srgbClr val="562E19"/>
                </a:solidFill>
                <a:latin typeface="Arial" charset="0"/>
              </a:rPr>
              <a:t>Clemson at a Glance:</a:t>
            </a:r>
          </a:p>
        </p:txBody>
      </p:sp>
      <p:pic>
        <p:nvPicPr>
          <p:cNvPr id="4915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90600"/>
            <a:ext cx="34036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TextBox 4"/>
          <p:cNvSpPr txBox="1">
            <a:spLocks noChangeArrowheads="1"/>
          </p:cNvSpPr>
          <p:nvPr/>
        </p:nvSpPr>
        <p:spPr bwMode="auto">
          <a:xfrm>
            <a:off x="762000" y="1175544"/>
            <a:ext cx="3097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Land Grant institution for SC</a:t>
            </a:r>
          </a:p>
        </p:txBody>
      </p:sp>
      <p:sp>
        <p:nvSpPr>
          <p:cNvPr id="49157" name="TextBox 5"/>
          <p:cNvSpPr txBox="1">
            <a:spLocks noChangeArrowheads="1"/>
          </p:cNvSpPr>
          <p:nvPr/>
        </p:nvSpPr>
        <p:spPr bwMode="auto">
          <a:xfrm>
            <a:off x="762000" y="1712686"/>
            <a:ext cx="3894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Science and Engineering orientation</a:t>
            </a:r>
          </a:p>
        </p:txBody>
      </p:sp>
      <p:sp>
        <p:nvSpPr>
          <p:cNvPr id="49158" name="TextBox 6"/>
          <p:cNvSpPr txBox="1">
            <a:spLocks noChangeArrowheads="1"/>
          </p:cNvSpPr>
          <p:nvPr/>
        </p:nvSpPr>
        <p:spPr bwMode="auto">
          <a:xfrm>
            <a:off x="762000" y="2264229"/>
            <a:ext cx="33797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Enrollment of nearly 22,000:</a:t>
            </a: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	17,000 undergraduate</a:t>
            </a: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	 5,000 graduate	</a:t>
            </a:r>
          </a:p>
        </p:txBody>
      </p:sp>
      <p:sp>
        <p:nvSpPr>
          <p:cNvPr id="49159" name="TextBox 9"/>
          <p:cNvSpPr txBox="1">
            <a:spLocks noChangeArrowheads="1"/>
          </p:cNvSpPr>
          <p:nvPr/>
        </p:nvSpPr>
        <p:spPr bwMode="auto">
          <a:xfrm>
            <a:off x="381000" y="4292600"/>
            <a:ext cx="3173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 dirty="0">
                <a:solidFill>
                  <a:srgbClr val="562E19"/>
                </a:solidFill>
                <a:latin typeface="Arial" charset="0"/>
              </a:rPr>
              <a:t>Cooper Library at a glance:</a:t>
            </a:r>
          </a:p>
        </p:txBody>
      </p:sp>
      <p:sp>
        <p:nvSpPr>
          <p:cNvPr id="49160" name="TextBox 10"/>
          <p:cNvSpPr txBox="1">
            <a:spLocks noChangeArrowheads="1"/>
          </p:cNvSpPr>
          <p:nvPr/>
        </p:nvSpPr>
        <p:spPr bwMode="auto">
          <a:xfrm>
            <a:off x="762000" y="4960257"/>
            <a:ext cx="514191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~90 FTE</a:t>
            </a:r>
          </a:p>
          <a:p>
            <a:pPr defTabSz="914400" eaLnBrk="1" hangingPunct="1"/>
            <a:endParaRPr lang="en-US" sz="1800" dirty="0">
              <a:solidFill>
                <a:srgbClr val="562E19"/>
              </a:solidFill>
              <a:latin typeface="Arial" charset="0"/>
            </a:endParaRP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26 professional librarians</a:t>
            </a:r>
          </a:p>
          <a:p>
            <a:pPr defTabSz="914400" eaLnBrk="1" hangingPunct="1"/>
            <a:endParaRPr lang="en-US" sz="1800" dirty="0">
              <a:solidFill>
                <a:srgbClr val="562E19"/>
              </a:solidFill>
              <a:latin typeface="Arial" charset="0"/>
            </a:endParaRP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Traditionally focused on outreach and instruction</a:t>
            </a:r>
          </a:p>
        </p:txBody>
      </p:sp>
    </p:spTree>
    <p:extLst>
      <p:ext uri="{BB962C8B-B14F-4D97-AF65-F5344CB8AC3E}">
        <p14:creationId xmlns:p14="http://schemas.microsoft.com/office/powerpoint/2010/main" val="37116988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2"/>
          <p:cNvSpPr txBox="1">
            <a:spLocks noChangeArrowheads="1"/>
          </p:cNvSpPr>
          <p:nvPr/>
        </p:nvSpPr>
        <p:spPr bwMode="auto">
          <a:xfrm>
            <a:off x="381000" y="740229"/>
            <a:ext cx="7149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 dirty="0">
                <a:solidFill>
                  <a:srgbClr val="562E19"/>
                </a:solidFill>
                <a:latin typeface="Arial" charset="0"/>
              </a:rPr>
              <a:t>History of our </a:t>
            </a:r>
            <a:r>
              <a:rPr lang="en-US" sz="1800" b="1" dirty="0" smtClean="0">
                <a:solidFill>
                  <a:srgbClr val="562E19"/>
                </a:solidFill>
                <a:latin typeface="Arial" charset="0"/>
              </a:rPr>
              <a:t>Digital and Scholarly Communication Initiatives*</a:t>
            </a:r>
            <a:r>
              <a:rPr lang="en-US" sz="1800" b="1" dirty="0">
                <a:solidFill>
                  <a:srgbClr val="562E19"/>
                </a:solidFill>
                <a:latin typeface="Arial" charset="0"/>
              </a:rPr>
              <a:t>: </a:t>
            </a:r>
          </a:p>
        </p:txBody>
      </p:sp>
      <p:sp>
        <p:nvSpPr>
          <p:cNvPr id="51203" name="TextBox 4"/>
          <p:cNvSpPr txBox="1">
            <a:spLocks noChangeArrowheads="1"/>
          </p:cNvSpPr>
          <p:nvPr/>
        </p:nvSpPr>
        <p:spPr bwMode="auto">
          <a:xfrm>
            <a:off x="304800" y="6096000"/>
            <a:ext cx="8686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600">
                <a:solidFill>
                  <a:srgbClr val="562E19"/>
                </a:solidFill>
                <a:latin typeface="Arial" charset="0"/>
              </a:rPr>
              <a:t>*Institutional repository and associated publishing activities are housed, organizationally within Library Technology Unit, which also includes digital projects.</a:t>
            </a:r>
          </a:p>
        </p:txBody>
      </p:sp>
      <p:sp>
        <p:nvSpPr>
          <p:cNvPr id="51204" name="TextBox 5"/>
          <p:cNvSpPr txBox="1">
            <a:spLocks noChangeArrowheads="1"/>
          </p:cNvSpPr>
          <p:nvPr/>
        </p:nvSpPr>
        <p:spPr bwMode="auto">
          <a:xfrm>
            <a:off x="338138" y="1810543"/>
            <a:ext cx="8805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Launched in 2007 with the hiring of a Head of Digital Initiatives and the selection of </a:t>
            </a:r>
            <a:r>
              <a:rPr lang="en-US" sz="1800" dirty="0" err="1">
                <a:solidFill>
                  <a:srgbClr val="562E19"/>
                </a:solidFill>
                <a:latin typeface="Arial" charset="0"/>
              </a:rPr>
              <a:t>CONTENTdm</a:t>
            </a:r>
            <a:r>
              <a:rPr lang="en-US" sz="1800" dirty="0">
                <a:solidFill>
                  <a:srgbClr val="562E19"/>
                </a:solidFill>
                <a:latin typeface="Arial" charset="0"/>
              </a:rPr>
              <a:t> as our DAM</a:t>
            </a:r>
          </a:p>
        </p:txBody>
      </p:sp>
      <p:sp>
        <p:nvSpPr>
          <p:cNvPr id="51205" name="TextBox 6"/>
          <p:cNvSpPr txBox="1">
            <a:spLocks noChangeArrowheads="1"/>
          </p:cNvSpPr>
          <p:nvPr/>
        </p:nvSpPr>
        <p:spPr bwMode="auto">
          <a:xfrm>
            <a:off x="381000" y="2724943"/>
            <a:ext cx="3829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Aggressive pursuit of grants to fund</a:t>
            </a: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development of Digitization Lab </a:t>
            </a:r>
          </a:p>
        </p:txBody>
      </p:sp>
      <p:pic>
        <p:nvPicPr>
          <p:cNvPr id="51206" name="Picture 9" descr="op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38400"/>
            <a:ext cx="28908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7" name="TextBox 10"/>
          <p:cNvSpPr txBox="1">
            <a:spLocks noChangeArrowheads="1"/>
          </p:cNvSpPr>
          <p:nvPr/>
        </p:nvSpPr>
        <p:spPr bwMode="auto">
          <a:xfrm>
            <a:off x="381000" y="3625056"/>
            <a:ext cx="601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2010: Awarded $775,000 IMLS grant to develop the OPN</a:t>
            </a:r>
          </a:p>
        </p:txBody>
      </p:sp>
      <p:sp>
        <p:nvSpPr>
          <p:cNvPr id="51208" name="TextBox 12"/>
          <p:cNvSpPr txBox="1">
            <a:spLocks noChangeArrowheads="1"/>
          </p:cNvSpPr>
          <p:nvPr/>
        </p:nvSpPr>
        <p:spPr bwMode="auto">
          <a:xfrm>
            <a:off x="381000" y="4256314"/>
            <a:ext cx="5586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2010: Partnered with Internet Archive to outsource</a:t>
            </a: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Digitization of both OPN and Clemson-held materials </a:t>
            </a:r>
          </a:p>
        </p:txBody>
      </p:sp>
      <p:sp>
        <p:nvSpPr>
          <p:cNvPr id="51209" name="TextBox 13"/>
          <p:cNvSpPr txBox="1">
            <a:spLocks noChangeArrowheads="1"/>
          </p:cNvSpPr>
          <p:nvPr/>
        </p:nvSpPr>
        <p:spPr bwMode="auto">
          <a:xfrm>
            <a:off x="381000" y="5257800"/>
            <a:ext cx="4070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>
                <a:solidFill>
                  <a:srgbClr val="562E19"/>
                </a:solidFill>
                <a:latin typeface="Arial" charset="0"/>
              </a:rPr>
              <a:t>2012: Awarded 150k grant from DPLA</a:t>
            </a:r>
          </a:p>
        </p:txBody>
      </p:sp>
    </p:spTree>
    <p:extLst>
      <p:ext uri="{BB962C8B-B14F-4D97-AF65-F5344CB8AC3E}">
        <p14:creationId xmlns:p14="http://schemas.microsoft.com/office/powerpoint/2010/main" val="4103999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TigerPrintWordmark[1]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91356"/>
            <a:ext cx="53340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TextBox 3"/>
          <p:cNvSpPr txBox="1">
            <a:spLocks noChangeArrowheads="1"/>
          </p:cNvSpPr>
          <p:nvPr/>
        </p:nvSpPr>
        <p:spPr bwMode="auto">
          <a:xfrm>
            <a:off x="381000" y="1658030"/>
            <a:ext cx="903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>
                <a:solidFill>
                  <a:srgbClr val="562E19"/>
                </a:solidFill>
                <a:latin typeface="Arial" charset="0"/>
              </a:rPr>
              <a:t>Part II:</a:t>
            </a:r>
          </a:p>
          <a:p>
            <a:pPr defTabSz="914400" eaLnBrk="1" hangingPunct="1"/>
            <a:endParaRPr lang="en-US" sz="1800">
              <a:solidFill>
                <a:srgbClr val="562E19"/>
              </a:solidFill>
              <a:latin typeface="Arial" charset="0"/>
            </a:endParaRPr>
          </a:p>
        </p:txBody>
      </p:sp>
      <p:sp>
        <p:nvSpPr>
          <p:cNvPr id="53252" name="TextBox 4"/>
          <p:cNvSpPr txBox="1">
            <a:spLocks noChangeArrowheads="1"/>
          </p:cNvSpPr>
          <p:nvPr/>
        </p:nvSpPr>
        <p:spPr bwMode="auto">
          <a:xfrm>
            <a:off x="914400" y="2286000"/>
            <a:ext cx="5086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>
                <a:solidFill>
                  <a:srgbClr val="562E19"/>
                </a:solidFill>
                <a:latin typeface="Arial" charset="0"/>
              </a:rPr>
              <a:t>August, 2013: Hired Head of Digital Scholarship</a:t>
            </a:r>
          </a:p>
        </p:txBody>
      </p:sp>
      <p:sp>
        <p:nvSpPr>
          <p:cNvPr id="53253" name="TextBox 5"/>
          <p:cNvSpPr txBox="1">
            <a:spLocks noChangeArrowheads="1"/>
          </p:cNvSpPr>
          <p:nvPr/>
        </p:nvSpPr>
        <p:spPr bwMode="auto">
          <a:xfrm>
            <a:off x="914400" y="2667000"/>
            <a:ext cx="701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October, 2013: Launched </a:t>
            </a:r>
            <a:r>
              <a:rPr lang="en-US" sz="1800" dirty="0" err="1">
                <a:solidFill>
                  <a:srgbClr val="562E19"/>
                </a:solidFill>
                <a:latin typeface="Arial" charset="0"/>
              </a:rPr>
              <a:t>bepress</a:t>
            </a:r>
            <a:r>
              <a:rPr lang="en-US" sz="1800" dirty="0">
                <a:solidFill>
                  <a:srgbClr val="562E19"/>
                </a:solidFill>
                <a:latin typeface="Arial" charset="0"/>
              </a:rPr>
              <a:t> Digital Commons institutional repository: </a:t>
            </a:r>
            <a:r>
              <a:rPr lang="en-US" sz="1800" dirty="0" err="1">
                <a:solidFill>
                  <a:srgbClr val="562E19"/>
                </a:solidFill>
                <a:latin typeface="Arial" charset="0"/>
              </a:rPr>
              <a:t>TigerPrints</a:t>
            </a:r>
            <a:endParaRPr lang="en-US" sz="1800" dirty="0">
              <a:solidFill>
                <a:srgbClr val="562E19"/>
              </a:solidFill>
              <a:latin typeface="Arial" charset="0"/>
            </a:endParaRPr>
          </a:p>
        </p:txBody>
      </p:sp>
      <p:sp>
        <p:nvSpPr>
          <p:cNvPr id="53254" name="TextBox 6"/>
          <p:cNvSpPr txBox="1">
            <a:spLocks noChangeArrowheads="1"/>
          </p:cNvSpPr>
          <p:nvPr/>
        </p:nvSpPr>
        <p:spPr bwMode="auto">
          <a:xfrm>
            <a:off x="914400" y="3429000"/>
            <a:ext cx="54864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Today:  </a:t>
            </a: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	 </a:t>
            </a:r>
            <a:r>
              <a:rPr lang="en-US" sz="1800" dirty="0" smtClean="0">
                <a:solidFill>
                  <a:srgbClr val="562E19"/>
                </a:solidFill>
                <a:latin typeface="Arial" charset="0"/>
              </a:rPr>
              <a:t>~8,000 </a:t>
            </a:r>
            <a:r>
              <a:rPr lang="en-US" sz="1800" dirty="0">
                <a:solidFill>
                  <a:srgbClr val="562E19"/>
                </a:solidFill>
                <a:latin typeface="Arial" charset="0"/>
              </a:rPr>
              <a:t>Items</a:t>
            </a: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	 ~</a:t>
            </a:r>
            <a:r>
              <a:rPr lang="en-US" sz="1800" dirty="0" smtClean="0">
                <a:solidFill>
                  <a:srgbClr val="562E19"/>
                </a:solidFill>
                <a:latin typeface="Arial" charset="0"/>
              </a:rPr>
              <a:t>485,000 </a:t>
            </a:r>
            <a:r>
              <a:rPr lang="en-US" sz="1800" dirty="0">
                <a:solidFill>
                  <a:srgbClr val="562E19"/>
                </a:solidFill>
                <a:latin typeface="Arial" charset="0"/>
              </a:rPr>
              <a:t>full-text downloads</a:t>
            </a: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	   2 open access journals</a:t>
            </a: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	   1 Conference	</a:t>
            </a:r>
          </a:p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	~4,000 ETDs</a:t>
            </a:r>
          </a:p>
        </p:txBody>
      </p:sp>
    </p:spTree>
    <p:extLst>
      <p:ext uri="{BB962C8B-B14F-4D97-AF65-F5344CB8AC3E}">
        <p14:creationId xmlns:p14="http://schemas.microsoft.com/office/powerpoint/2010/main" val="1037937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Box 2"/>
          <p:cNvSpPr txBox="1">
            <a:spLocks noChangeArrowheads="1"/>
          </p:cNvSpPr>
          <p:nvPr/>
        </p:nvSpPr>
        <p:spPr bwMode="auto">
          <a:xfrm>
            <a:off x="381000" y="762000"/>
            <a:ext cx="416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>
                <a:solidFill>
                  <a:srgbClr val="562E19"/>
                </a:solidFill>
                <a:latin typeface="Arial" charset="0"/>
              </a:rPr>
              <a:t>Pressure Point Reveals Opportunity</a:t>
            </a:r>
          </a:p>
        </p:txBody>
      </p:sp>
      <p:sp>
        <p:nvSpPr>
          <p:cNvPr id="54275" name="TextBox 3"/>
          <p:cNvSpPr txBox="1">
            <a:spLocks noChangeArrowheads="1"/>
          </p:cNvSpPr>
          <p:nvPr/>
        </p:nvSpPr>
        <p:spPr bwMode="auto">
          <a:xfrm>
            <a:off x="1143000" y="1625600"/>
            <a:ext cx="407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 err="1">
                <a:solidFill>
                  <a:srgbClr val="562E19"/>
                </a:solidFill>
                <a:latin typeface="Arial" charset="0"/>
              </a:rPr>
              <a:t>CONTENTdm</a:t>
            </a:r>
            <a:r>
              <a:rPr lang="en-US" sz="1800" dirty="0">
                <a:solidFill>
                  <a:srgbClr val="562E19"/>
                </a:solidFill>
                <a:latin typeface="Arial" charset="0"/>
              </a:rPr>
              <a:t> cap set at 10,000 items</a:t>
            </a:r>
          </a:p>
        </p:txBody>
      </p:sp>
      <p:sp>
        <p:nvSpPr>
          <p:cNvPr id="54276" name="TextBox 4"/>
          <p:cNvSpPr txBox="1">
            <a:spLocks noChangeArrowheads="1"/>
          </p:cNvSpPr>
          <p:nvPr/>
        </p:nvSpPr>
        <p:spPr bwMode="auto">
          <a:xfrm>
            <a:off x="1143000" y="2235200"/>
            <a:ext cx="6848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Shifting efforts towards digitization of more of Clemson’s holdings</a:t>
            </a:r>
          </a:p>
        </p:txBody>
      </p:sp>
      <p:sp>
        <p:nvSpPr>
          <p:cNvPr id="54277" name="TextBox 5"/>
          <p:cNvSpPr txBox="1">
            <a:spLocks noChangeArrowheads="1"/>
          </p:cNvSpPr>
          <p:nvPr/>
        </p:nvSpPr>
        <p:spPr bwMode="auto">
          <a:xfrm>
            <a:off x="1143000" y="2982912"/>
            <a:ext cx="4970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dirty="0">
                <a:solidFill>
                  <a:srgbClr val="562E19"/>
                </a:solidFill>
                <a:latin typeface="Arial" charset="0"/>
              </a:rPr>
              <a:t>Perhaps the IR can relieve some of this strain?</a:t>
            </a:r>
          </a:p>
        </p:txBody>
      </p:sp>
      <p:pic>
        <p:nvPicPr>
          <p:cNvPr id="5427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876800"/>
            <a:ext cx="2095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7" descr="TigerPrintWordmark[1]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1600"/>
            <a:ext cx="37877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4038600" y="5334000"/>
            <a:ext cx="2438400" cy="228600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54281" name="TextBox 9"/>
          <p:cNvSpPr txBox="1">
            <a:spLocks noChangeArrowheads="1"/>
          </p:cNvSpPr>
          <p:nvPr/>
        </p:nvSpPr>
        <p:spPr bwMode="auto">
          <a:xfrm>
            <a:off x="4572000" y="3810000"/>
            <a:ext cx="1044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 b="1" dirty="0">
                <a:solidFill>
                  <a:schemeClr val="accent6"/>
                </a:solidFill>
                <a:latin typeface="Arial" charset="0"/>
              </a:rPr>
              <a:t>Critical:</a:t>
            </a:r>
          </a:p>
        </p:txBody>
      </p:sp>
      <p:sp>
        <p:nvSpPr>
          <p:cNvPr id="54282" name="TextBox 10"/>
          <p:cNvSpPr txBox="1">
            <a:spLocks noChangeArrowheads="1"/>
          </p:cNvSpPr>
          <p:nvPr/>
        </p:nvSpPr>
        <p:spPr bwMode="auto">
          <a:xfrm>
            <a:off x="228600" y="4343400"/>
            <a:ext cx="3021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>
                <a:solidFill>
                  <a:srgbClr val="562E19"/>
                </a:solidFill>
                <a:latin typeface="Arial" charset="0"/>
              </a:rPr>
              <a:t>Can content deposited here</a:t>
            </a:r>
          </a:p>
        </p:txBody>
      </p:sp>
      <p:sp>
        <p:nvSpPr>
          <p:cNvPr id="54283" name="TextBox 11"/>
          <p:cNvSpPr txBox="1">
            <a:spLocks noChangeArrowheads="1"/>
          </p:cNvSpPr>
          <p:nvPr/>
        </p:nvSpPr>
        <p:spPr bwMode="auto">
          <a:xfrm>
            <a:off x="7010400" y="4343400"/>
            <a:ext cx="1763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800">
                <a:solidFill>
                  <a:srgbClr val="562E19"/>
                </a:solidFill>
                <a:latin typeface="Arial" charset="0"/>
              </a:rPr>
              <a:t>Be found here?</a:t>
            </a:r>
          </a:p>
        </p:txBody>
      </p:sp>
    </p:spTree>
    <p:extLst>
      <p:ext uri="{BB962C8B-B14F-4D97-AF65-F5344CB8AC3E}">
        <p14:creationId xmlns:p14="http://schemas.microsoft.com/office/powerpoint/2010/main" val="3603941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SCMetadat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743" y="260070"/>
            <a:ext cx="5214257" cy="634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Box 3"/>
          <p:cNvSpPr txBox="1">
            <a:spLocks noChangeArrowheads="1"/>
          </p:cNvSpPr>
          <p:nvPr/>
        </p:nvSpPr>
        <p:spPr bwMode="auto">
          <a:xfrm>
            <a:off x="685800" y="2740818"/>
            <a:ext cx="279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b="1" dirty="0" smtClean="0">
                <a:solidFill>
                  <a:srgbClr val="562E19"/>
                </a:solidFill>
                <a:latin typeface="Arial" charset="0"/>
              </a:rPr>
              <a:t>Starting Point:</a:t>
            </a:r>
            <a:endParaRPr lang="en-US" b="1" dirty="0">
              <a:solidFill>
                <a:srgbClr val="562E1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30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fballoa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9971"/>
            <a:ext cx="46101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6" descr="wake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859971"/>
            <a:ext cx="4767262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1329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wak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61293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07753" y="1891826"/>
            <a:ext cx="151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dc.description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24313" y="255047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dc.publisher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108749" y="2827473"/>
            <a:ext cx="6521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dc.date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067632" y="3138226"/>
            <a:ext cx="1386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dc.coverage.spatial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067632" y="3436299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dc.subject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067632" y="3756923"/>
            <a:ext cx="113940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NOT harvested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98088" y="391067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dc.creator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98088" y="4632866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dc.source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7098088" y="5077945"/>
            <a:ext cx="941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dc.language</a:t>
            </a:r>
            <a:endParaRPr lang="en-US" sz="1200" dirty="0" smtClean="0"/>
          </a:p>
          <a:p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107753" y="5435630"/>
            <a:ext cx="12110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dc.format.medium</a:t>
            </a:r>
            <a:endParaRPr lang="en-US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7098088" y="5792317"/>
            <a:ext cx="723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dc.rights</a:t>
            </a:r>
            <a:endParaRPr lang="en-US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501753" y="602749"/>
            <a:ext cx="3347830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916001" y="2121457"/>
            <a:ext cx="2933582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916001" y="2723062"/>
            <a:ext cx="2933582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916001" y="3033721"/>
            <a:ext cx="2933582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916001" y="3276726"/>
            <a:ext cx="2933582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830864" y="3565722"/>
            <a:ext cx="2018719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916001" y="4771366"/>
            <a:ext cx="2933582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916001" y="5238041"/>
            <a:ext cx="2933582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916001" y="5562588"/>
            <a:ext cx="2933582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916001" y="5930817"/>
            <a:ext cx="2933582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916001" y="3873886"/>
            <a:ext cx="2933582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45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balloai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6013175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440267" y="2963333"/>
            <a:ext cx="1820333" cy="2455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8245" y="3922515"/>
            <a:ext cx="1392982" cy="225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039983" y="2982369"/>
            <a:ext cx="334782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039983" y="3922515"/>
            <a:ext cx="334782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11102" y="2778667"/>
            <a:ext cx="15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 Harvested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11102" y="3778497"/>
            <a:ext cx="15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 Harvested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7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8698</TotalTime>
  <Words>502</Words>
  <Application>Microsoft Macintosh PowerPoint</Application>
  <PresentationFormat>On-screen Show (4:3)</PresentationFormat>
  <Paragraphs>86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Clemson University</dc:creator>
  <cp:lastModifiedBy>Clemson University</cp:lastModifiedBy>
  <cp:revision>12</cp:revision>
  <dcterms:created xsi:type="dcterms:W3CDTF">2015-05-29T13:07:46Z</dcterms:created>
  <dcterms:modified xsi:type="dcterms:W3CDTF">2015-06-04T14:06:05Z</dcterms:modified>
</cp:coreProperties>
</file>