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17"/>
  </p:notesMasterIdLst>
  <p:sldIdLst>
    <p:sldId id="256" r:id="rId2"/>
    <p:sldId id="273" r:id="rId3"/>
    <p:sldId id="268" r:id="rId4"/>
    <p:sldId id="272" r:id="rId5"/>
    <p:sldId id="267" r:id="rId6"/>
    <p:sldId id="266" r:id="rId7"/>
    <p:sldId id="282" r:id="rId8"/>
    <p:sldId id="284" r:id="rId9"/>
    <p:sldId id="270" r:id="rId10"/>
    <p:sldId id="281" r:id="rId11"/>
    <p:sldId id="260" r:id="rId12"/>
    <p:sldId id="263" r:id="rId13"/>
    <p:sldId id="269" r:id="rId14"/>
    <p:sldId id="283" r:id="rId15"/>
    <p:sldId id="264"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9492"/>
    <a:srgbClr val="BB1F16"/>
    <a:srgbClr val="941100"/>
    <a:srgbClr val="3164BD"/>
    <a:srgbClr val="DAE3F3"/>
    <a:srgbClr val="CDD5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3" autoAdjust="0"/>
    <p:restoredTop sz="90962" autoAdjust="0"/>
  </p:normalViewPr>
  <p:slideViewPr>
    <p:cSldViewPr snapToGrid="0" snapToObjects="1">
      <p:cViewPr varScale="1">
        <p:scale>
          <a:sx n="54" d="100"/>
          <a:sy n="54" d="100"/>
        </p:scale>
        <p:origin x="90" y="109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Column2</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5856-4DA1-839B-D4AA9082329F}"/>
              </c:ext>
            </c:extLst>
          </c:dPt>
          <c:dPt>
            <c:idx val="1"/>
            <c:bubble3D val="0"/>
            <c:spPr>
              <a:solidFill>
                <a:schemeClr val="accent1">
                  <a:lumMod val="20000"/>
                  <a:lumOff val="80000"/>
                </a:schemeClr>
              </a:solidFill>
              <a:ln>
                <a:noFill/>
              </a:ln>
              <a:effectLst/>
            </c:spPr>
            <c:extLst>
              <c:ext xmlns:c16="http://schemas.microsoft.com/office/drawing/2014/chart" uri="{C3380CC4-5D6E-409C-BE32-E72D297353CC}">
                <c16:uniqueId val="{00000003-5856-4DA1-839B-D4AA9082329F}"/>
              </c:ext>
            </c:extLst>
          </c:dPt>
          <c:dPt>
            <c:idx val="2"/>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extLst>
              <c:ext xmlns:c16="http://schemas.microsoft.com/office/drawing/2014/chart" uri="{C3380CC4-5D6E-409C-BE32-E72D297353CC}">
                <c16:uniqueId val="{00000005-5856-4DA1-839B-D4AA9082329F}"/>
              </c:ext>
            </c:extLst>
          </c:dPt>
          <c:dPt>
            <c:idx val="3"/>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07-5856-4DA1-839B-D4AA9082329F}"/>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5856-4DA1-839B-D4AA9082329F}"/>
            </c:ext>
          </c:extLst>
        </c:ser>
        <c:dLbls>
          <c:showLegendKey val="0"/>
          <c:showVal val="0"/>
          <c:showCatName val="0"/>
          <c:showSerName val="0"/>
          <c:showPercent val="0"/>
          <c:showBubbleSize val="0"/>
          <c:showLeaderLines val="1"/>
        </c:dLbls>
        <c:firstSliceAng val="262"/>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05767847925606"/>
          <c:y val="1.2556313914439102E-2"/>
          <c:w val="0.78956215301730748"/>
          <c:h val="0.90792036462744663"/>
        </c:manualLayout>
      </c:layout>
      <c:doughnutChart>
        <c:varyColors val="1"/>
        <c:dLbls>
          <c:showLegendKey val="0"/>
          <c:showVal val="0"/>
          <c:showCatName val="0"/>
          <c:showSerName val="0"/>
          <c:showPercent val="1"/>
          <c:showBubbleSize val="0"/>
          <c:showLeaderLines val="0"/>
        </c:dLbls>
        <c:firstSliceAng val="265"/>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05767847925606"/>
          <c:y val="1.2556313914439102E-2"/>
          <c:w val="0.78956215301730748"/>
          <c:h val="0.90792036462744663"/>
        </c:manualLayout>
      </c:layout>
      <c:doughnutChart>
        <c:varyColors val="1"/>
        <c:ser>
          <c:idx val="0"/>
          <c:order val="0"/>
          <c:tx>
            <c:strRef>
              <c:f>Sheet1!$B$1</c:f>
              <c:strCache>
                <c:ptCount val="1"/>
                <c:pt idx="0">
                  <c:v>Column1</c:v>
                </c:pt>
              </c:strCache>
            </c:strRef>
          </c:tx>
          <c:spPr>
            <a:solidFill>
              <a:srgbClr val="DAE3F3"/>
            </a:solidFill>
          </c:spPr>
          <c:dPt>
            <c:idx val="0"/>
            <c:bubble3D val="0"/>
            <c:spPr>
              <a:solidFill>
                <a:srgbClr val="3164BD"/>
              </a:solidFill>
              <a:ln>
                <a:noFill/>
              </a:ln>
              <a:effectLst/>
            </c:spPr>
            <c:extLst>
              <c:ext xmlns:c16="http://schemas.microsoft.com/office/drawing/2014/chart" uri="{C3380CC4-5D6E-409C-BE32-E72D297353CC}">
                <c16:uniqueId val="{00000002-5EE1-4E44-B36D-F84A3082E824}"/>
              </c:ext>
            </c:extLst>
          </c:dPt>
          <c:dPt>
            <c:idx val="1"/>
            <c:bubble3D val="0"/>
            <c:spPr>
              <a:solidFill>
                <a:srgbClr val="DAE3F3"/>
              </a:solidFill>
              <a:ln>
                <a:noFill/>
              </a:ln>
              <a:effectLst/>
            </c:spPr>
            <c:extLst>
              <c:ext xmlns:c16="http://schemas.microsoft.com/office/drawing/2014/chart" uri="{C3380CC4-5D6E-409C-BE32-E72D297353CC}">
                <c16:uniqueId val="{00000001-5EE1-4E44-B36D-F84A3082E824}"/>
              </c:ext>
            </c:extLst>
          </c:dPt>
          <c:dPt>
            <c:idx val="2"/>
            <c:bubble3D val="0"/>
            <c:spPr>
              <a:solidFill>
                <a:srgbClr val="DAE3F3"/>
              </a:solidFill>
              <a:ln>
                <a:noFill/>
              </a:ln>
              <a:effectLst/>
            </c:spPr>
            <c:extLst>
              <c:ext xmlns:c16="http://schemas.microsoft.com/office/drawing/2014/chart" uri="{C3380CC4-5D6E-409C-BE32-E72D297353CC}">
                <c16:uniqueId val="{00000005-F18C-4312-9EEE-99B69B8518EC}"/>
              </c:ext>
            </c:extLst>
          </c:dPt>
          <c:dPt>
            <c:idx val="3"/>
            <c:bubble3D val="0"/>
            <c:spPr>
              <a:solidFill>
                <a:srgbClr val="DAE3F3"/>
              </a:solidFill>
              <a:ln>
                <a:noFill/>
              </a:ln>
              <a:effectLst/>
            </c:spPr>
            <c:extLst>
              <c:ext xmlns:c16="http://schemas.microsoft.com/office/drawing/2014/chart" uri="{C3380CC4-5D6E-409C-BE32-E72D297353CC}">
                <c16:uniqueId val="{00000007-F18C-4312-9EEE-99B69B8518EC}"/>
              </c:ext>
            </c:extLst>
          </c:dPt>
          <c:dLbls>
            <c:delete val="1"/>
          </c:dLbls>
          <c:cat>
            <c:numRef>
              <c:f>Sheet1!$A$2:$A$5</c:f>
              <c:numCache>
                <c:formatCode>General</c:formatCode>
                <c:ptCount val="4"/>
              </c:numCache>
            </c:numRef>
          </c:cat>
          <c:val>
            <c:numRef>
              <c:f>Sheet1!$B$2:$B$5</c:f>
              <c:numCache>
                <c:formatCode>General</c:formatCode>
                <c:ptCount val="4"/>
                <c:pt idx="0">
                  <c:v>82</c:v>
                </c:pt>
                <c:pt idx="1">
                  <c:v>18</c:v>
                </c:pt>
              </c:numCache>
            </c:numRef>
          </c:val>
          <c:extLst>
            <c:ext xmlns:c16="http://schemas.microsoft.com/office/drawing/2014/chart" uri="{C3380CC4-5D6E-409C-BE32-E72D297353CC}">
              <c16:uniqueId val="{00000000-5EE1-4E44-B36D-F84A3082E824}"/>
            </c:ext>
          </c:extLst>
        </c:ser>
        <c:dLbls>
          <c:showLegendKey val="0"/>
          <c:showVal val="0"/>
          <c:showCatName val="0"/>
          <c:showSerName val="0"/>
          <c:showPercent val="1"/>
          <c:showBubbleSize val="0"/>
          <c:showLeaderLines val="1"/>
        </c:dLbls>
        <c:firstSliceAng val="265"/>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rawings/drawing1.xml><?xml version="1.0" encoding="utf-8"?>
<c:userShapes xmlns:c="http://schemas.openxmlformats.org/drawingml/2006/chart">
  <cdr:relSizeAnchor xmlns:cdr="http://schemas.openxmlformats.org/drawingml/2006/chartDrawing">
    <cdr:from>
      <cdr:x>0.31404</cdr:x>
      <cdr:y>0.77609</cdr:y>
    </cdr:from>
    <cdr:to>
      <cdr:x>0.87557</cdr:x>
      <cdr:y>0.84286</cdr:y>
    </cdr:to>
    <cdr:sp macro="" textlink="">
      <cdr:nvSpPr>
        <cdr:cNvPr id="2" name="TextBox 1"/>
        <cdr:cNvSpPr txBox="1"/>
      </cdr:nvSpPr>
      <cdr:spPr>
        <a:xfrm xmlns:a="http://schemas.openxmlformats.org/drawingml/2006/main">
          <a:off x="1485758" y="2685200"/>
          <a:ext cx="2656702" cy="2309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0.22802</cdr:x>
      <cdr:y>0.09929</cdr:y>
    </cdr:from>
    <cdr:to>
      <cdr:x>0.79227</cdr:x>
      <cdr:y>0.86201</cdr:y>
    </cdr:to>
    <cdr:sp macro="" textlink="">
      <cdr:nvSpPr>
        <cdr:cNvPr id="3" name="Rectangle 2"/>
        <cdr:cNvSpPr/>
      </cdr:nvSpPr>
      <cdr:spPr>
        <a:xfrm xmlns:a="http://schemas.openxmlformats.org/drawingml/2006/main" rot="1900133">
          <a:off x="1001087" y="319966"/>
          <a:ext cx="2477205" cy="2457924"/>
        </a:xfrm>
        <a:prstGeom xmlns:a="http://schemas.openxmlformats.org/drawingml/2006/main" prst="rect">
          <a:avLst/>
        </a:prstGeom>
        <a:noFill xmlns:a="http://schemas.openxmlformats.org/drawingml/2006/main"/>
      </cdr:spPr>
      <cdr:txBody>
        <a:bodyPr xmlns:a="http://schemas.openxmlformats.org/drawingml/2006/main" wrap="none" lIns="91440" tIns="45720" rIns="91440" bIns="45720">
          <a:prstTxWarp prst="textArchUp">
            <a:avLst>
              <a:gd name="adj" fmla="val 5507085"/>
            </a:avLst>
          </a:prstTxWarp>
          <a:spAutoFit/>
        </a:bodyPr>
        <a:lstStyle xmlns:a="http://schemas.openxmlformats.org/drawingml/2006/main"/>
        <a:p xmlns:a="http://schemas.openxmlformats.org/drawingml/2006/main">
          <a:pPr algn="ctr"/>
          <a:r>
            <a:rPr lang="en-US" sz="1400" b="0" cap="none" spc="0" dirty="0">
              <a:ln w="0"/>
              <a:solidFill>
                <a:schemeClr val="bg1"/>
              </a:solidFill>
              <a:effectLst>
                <a:outerShdw blurRad="38100" dist="19050" dir="2700000" algn="tl" rotWithShape="0">
                  <a:schemeClr val="dk1">
                    <a:alpha val="40000"/>
                  </a:schemeClr>
                </a:outerShdw>
              </a:effectLst>
            </a:rPr>
            <a:t>% OF STUDENTS WHO DIDN’T PURCHASE MATERIALS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7C795F-94B7-1E4E-8EE5-D3DD5AFF129D}" type="datetimeFigureOut">
              <a:rPr lang="en-US" smtClean="0"/>
              <a:t>7/30/2018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E6CA35-F15F-7442-992E-4A40D6A204B5}" type="slidenum">
              <a:rPr lang="en-US" smtClean="0"/>
              <a:t>‹#›</a:t>
            </a:fld>
            <a:endParaRPr lang="en-US"/>
          </a:p>
        </p:txBody>
      </p:sp>
    </p:spTree>
    <p:extLst>
      <p:ext uri="{BB962C8B-B14F-4D97-AF65-F5344CB8AC3E}">
        <p14:creationId xmlns:p14="http://schemas.microsoft.com/office/powerpoint/2010/main" val="101027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a:t>
            </a:r>
            <a:r>
              <a:rPr lang="en-US" b="1" baseline="0" dirty="0" smtClean="0"/>
              <a:t> CITATIONS ON SLIDE 14</a:t>
            </a:r>
            <a:endParaRPr lang="en-US" b="1" dirty="0"/>
          </a:p>
        </p:txBody>
      </p:sp>
      <p:sp>
        <p:nvSpPr>
          <p:cNvPr id="4" name="Slide Number Placeholder 3"/>
          <p:cNvSpPr>
            <a:spLocks noGrp="1"/>
          </p:cNvSpPr>
          <p:nvPr>
            <p:ph type="sldNum" sz="quarter" idx="10"/>
          </p:nvPr>
        </p:nvSpPr>
        <p:spPr/>
        <p:txBody>
          <a:bodyPr/>
          <a:lstStyle/>
          <a:p>
            <a:fld id="{97E6CA35-F15F-7442-992E-4A40D6A204B5}" type="slidenum">
              <a:rPr lang="en-US" smtClean="0"/>
              <a:t>1</a:t>
            </a:fld>
            <a:endParaRPr lang="en-US"/>
          </a:p>
        </p:txBody>
      </p:sp>
    </p:spTree>
    <p:extLst>
      <p:ext uri="{BB962C8B-B14F-4D97-AF65-F5344CB8AC3E}">
        <p14:creationId xmlns:p14="http://schemas.microsoft.com/office/powerpoint/2010/main" val="754137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a:t>
            </a:r>
            <a:r>
              <a:rPr lang="en-US" b="1" baseline="0" dirty="0" smtClean="0"/>
              <a:t> CITATIONS ON SLIDE 14</a:t>
            </a:r>
          </a:p>
          <a:p>
            <a:endParaRPr lang="en-US" b="0" baseline="0" dirty="0" smtClean="0"/>
          </a:p>
          <a:p>
            <a:r>
              <a:rPr lang="en-US" b="0" baseline="0" dirty="0" smtClean="0"/>
              <a:t>Part 3A: Discuss how OA publishing can benefit faculty in their broader communities (campus, discipline, </a:t>
            </a:r>
            <a:r>
              <a:rPr lang="en-US" b="0" baseline="0" dirty="0" err="1" smtClean="0"/>
              <a:t>etc</a:t>
            </a:r>
            <a:r>
              <a:rPr lang="en-US" b="0" baseline="0" dirty="0" smtClean="0"/>
              <a:t>)</a:t>
            </a:r>
            <a:endParaRPr lang="en-US" b="0" dirty="0"/>
          </a:p>
        </p:txBody>
      </p:sp>
      <p:sp>
        <p:nvSpPr>
          <p:cNvPr id="4" name="Slide Number Placeholder 3"/>
          <p:cNvSpPr>
            <a:spLocks noGrp="1"/>
          </p:cNvSpPr>
          <p:nvPr>
            <p:ph type="sldNum" sz="quarter" idx="10"/>
          </p:nvPr>
        </p:nvSpPr>
        <p:spPr/>
        <p:txBody>
          <a:bodyPr/>
          <a:lstStyle/>
          <a:p>
            <a:fld id="{97E6CA35-F15F-7442-992E-4A40D6A204B5}" type="slidenum">
              <a:rPr lang="en-US" smtClean="0"/>
              <a:t>10</a:t>
            </a:fld>
            <a:endParaRPr lang="en-US"/>
          </a:p>
        </p:txBody>
      </p:sp>
    </p:spTree>
    <p:extLst>
      <p:ext uri="{BB962C8B-B14F-4D97-AF65-F5344CB8AC3E}">
        <p14:creationId xmlns:p14="http://schemas.microsoft.com/office/powerpoint/2010/main" val="1912674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CITATION ON SLIDE 14</a:t>
            </a:r>
          </a:p>
          <a:p>
            <a:endParaRPr lang="en-US" b="1" dirty="0" smtClean="0"/>
          </a:p>
          <a:p>
            <a:r>
              <a:rPr lang="en-US" b="0" dirty="0" smtClean="0"/>
              <a:t>Part</a:t>
            </a:r>
            <a:r>
              <a:rPr lang="en-US" b="0" baseline="0" dirty="0" smtClean="0"/>
              <a:t> 3B: Benefits for faculty, cont. </a:t>
            </a:r>
          </a:p>
          <a:p>
            <a:endParaRPr lang="en-US" b="0" dirty="0" smtClean="0"/>
          </a:p>
          <a:p>
            <a:r>
              <a:rPr lang="en-US" dirty="0" smtClean="0"/>
              <a:t>Collaboration</a:t>
            </a:r>
          </a:p>
          <a:p>
            <a:r>
              <a:rPr lang="en-US" dirty="0" smtClean="0"/>
              <a:t>Increased visibility of scholarship</a:t>
            </a:r>
            <a:endParaRPr lang="en-US" dirty="0"/>
          </a:p>
          <a:p>
            <a:r>
              <a:rPr lang="en-US" dirty="0" smtClean="0"/>
              <a:t>	In </a:t>
            </a:r>
            <a:r>
              <a:rPr lang="en-US" dirty="0"/>
              <a:t>a 2016 article by Tennant et al  - analysis of 70 studies</a:t>
            </a:r>
            <a:r>
              <a:rPr lang="en-US" baseline="0" dirty="0"/>
              <a:t> showed that in 2/3 of them (47/70) </a:t>
            </a:r>
            <a:r>
              <a:rPr lang="en-US" baseline="0" dirty="0" smtClean="0"/>
              <a:t>	there </a:t>
            </a:r>
            <a:r>
              <a:rPr lang="en-US" baseline="0" dirty="0"/>
              <a:t>is significant citation advantage for OA articles, with estimates of the advantage varying </a:t>
            </a:r>
            <a:r>
              <a:rPr lang="en-US" baseline="0" dirty="0" smtClean="0"/>
              <a:t>	from </a:t>
            </a:r>
            <a:r>
              <a:rPr lang="en-US" baseline="0" dirty="0"/>
              <a:t>a +36% increase in Biology, to a more than 600% increase in Agricultural Sciences.  </a:t>
            </a:r>
            <a:endParaRPr lang="en-US" baseline="0" dirty="0" smtClean="0"/>
          </a:p>
          <a:p>
            <a:endParaRPr lang="en-US" baseline="0" dirty="0" smtClean="0"/>
          </a:p>
          <a:p>
            <a:r>
              <a:rPr lang="en-US" baseline="0" dirty="0" smtClean="0"/>
              <a:t>Dissemination of information that is of benefit to their research</a:t>
            </a:r>
          </a:p>
          <a:p>
            <a:r>
              <a:rPr lang="en-US" baseline="0" dirty="0" smtClean="0"/>
              <a:t>Greater impact</a:t>
            </a:r>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11</a:t>
            </a:fld>
            <a:endParaRPr lang="en-US"/>
          </a:p>
        </p:txBody>
      </p:sp>
    </p:spTree>
    <p:extLst>
      <p:ext uri="{BB962C8B-B14F-4D97-AF65-F5344CB8AC3E}">
        <p14:creationId xmlns:p14="http://schemas.microsoft.com/office/powerpoint/2010/main" val="2003613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CITATION ON SLIDE 14</a:t>
            </a:r>
          </a:p>
          <a:p>
            <a:endParaRPr lang="en-US" b="1" dirty="0" smtClean="0"/>
          </a:p>
          <a:p>
            <a:r>
              <a:rPr lang="en-US" b="0" dirty="0" smtClean="0"/>
              <a:t>What</a:t>
            </a:r>
            <a:r>
              <a:rPr lang="en-US" b="0" baseline="0" dirty="0" smtClean="0"/>
              <a:t> this all boils down to is </a:t>
            </a:r>
            <a:r>
              <a:rPr lang="en-US" b="0" u="sng" baseline="0" dirty="0" smtClean="0"/>
              <a:t>Impact</a:t>
            </a:r>
            <a:r>
              <a:rPr lang="en-US" b="0" u="none" baseline="0" dirty="0" smtClean="0"/>
              <a:t>, for both your campus and your community. The impact you are having on your students and on your community, for worse or for better. </a:t>
            </a:r>
          </a:p>
          <a:p>
            <a:endParaRPr lang="en-US" b="0" u="none" baseline="0" dirty="0" smtClean="0"/>
          </a:p>
          <a:p>
            <a:r>
              <a:rPr lang="en-US" b="0" baseline="0" dirty="0" smtClean="0"/>
              <a:t> </a:t>
            </a:r>
            <a:endParaRPr lang="en-US" b="0" dirty="0"/>
          </a:p>
        </p:txBody>
      </p:sp>
      <p:sp>
        <p:nvSpPr>
          <p:cNvPr id="4" name="Slide Number Placeholder 3"/>
          <p:cNvSpPr>
            <a:spLocks noGrp="1"/>
          </p:cNvSpPr>
          <p:nvPr>
            <p:ph type="sldNum" sz="quarter" idx="10"/>
          </p:nvPr>
        </p:nvSpPr>
        <p:spPr/>
        <p:txBody>
          <a:bodyPr/>
          <a:lstStyle/>
          <a:p>
            <a:fld id="{97E6CA35-F15F-7442-992E-4A40D6A204B5}" type="slidenum">
              <a:rPr lang="en-US" smtClean="0"/>
              <a:t>12</a:t>
            </a:fld>
            <a:endParaRPr lang="en-US"/>
          </a:p>
        </p:txBody>
      </p:sp>
    </p:spTree>
    <p:extLst>
      <p:ext uri="{BB962C8B-B14F-4D97-AF65-F5344CB8AC3E}">
        <p14:creationId xmlns:p14="http://schemas.microsoft.com/office/powerpoint/2010/main" val="9760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to decide as educators</a:t>
            </a:r>
            <a:r>
              <a:rPr lang="en-US" baseline="0" dirty="0" smtClean="0"/>
              <a:t> and as academics, what will your impact be? </a:t>
            </a:r>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13</a:t>
            </a:fld>
            <a:endParaRPr lang="en-US"/>
          </a:p>
        </p:txBody>
      </p:sp>
    </p:spTree>
    <p:extLst>
      <p:ext uri="{BB962C8B-B14F-4D97-AF65-F5344CB8AC3E}">
        <p14:creationId xmlns:p14="http://schemas.microsoft.com/office/powerpoint/2010/main" val="3283489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14</a:t>
            </a:fld>
            <a:endParaRPr lang="en-US"/>
          </a:p>
        </p:txBody>
      </p:sp>
    </p:spTree>
    <p:extLst>
      <p:ext uri="{BB962C8B-B14F-4D97-AF65-F5344CB8AC3E}">
        <p14:creationId xmlns:p14="http://schemas.microsoft.com/office/powerpoint/2010/main" val="861470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15</a:t>
            </a:fld>
            <a:endParaRPr lang="en-US"/>
          </a:p>
        </p:txBody>
      </p:sp>
    </p:spTree>
    <p:extLst>
      <p:ext uri="{BB962C8B-B14F-4D97-AF65-F5344CB8AC3E}">
        <p14:creationId xmlns:p14="http://schemas.microsoft.com/office/powerpoint/2010/main" val="1683587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 1A: Briefly</a:t>
            </a:r>
            <a:r>
              <a:rPr lang="en-US" baseline="0" dirty="0" smtClean="0"/>
              <a:t> Introduce Open Access</a:t>
            </a:r>
          </a:p>
          <a:p>
            <a:endParaRPr lang="en-US" dirty="0" smtClean="0"/>
          </a:p>
          <a:p>
            <a:r>
              <a:rPr lang="en-US" dirty="0" smtClean="0"/>
              <a:t>	Overview</a:t>
            </a:r>
            <a:r>
              <a:rPr lang="en-US" baseline="0" dirty="0" smtClean="0"/>
              <a:t> of Open Access</a:t>
            </a:r>
          </a:p>
          <a:p>
            <a:r>
              <a:rPr lang="en-US" baseline="0" dirty="0" smtClean="0"/>
              <a:t>	Motivations Behind the Movement</a:t>
            </a:r>
          </a:p>
          <a:p>
            <a:r>
              <a:rPr lang="en-US" baseline="0" dirty="0" smtClean="0"/>
              <a:t>	Revolutionizing Scholarly Publishing </a:t>
            </a:r>
          </a:p>
          <a:p>
            <a:endParaRPr lang="en-US" dirty="0" smtClean="0"/>
          </a:p>
        </p:txBody>
      </p:sp>
      <p:sp>
        <p:nvSpPr>
          <p:cNvPr id="4" name="Slide Number Placeholder 3"/>
          <p:cNvSpPr>
            <a:spLocks noGrp="1"/>
          </p:cNvSpPr>
          <p:nvPr>
            <p:ph type="sldNum" sz="quarter" idx="10"/>
          </p:nvPr>
        </p:nvSpPr>
        <p:spPr/>
        <p:txBody>
          <a:bodyPr/>
          <a:lstStyle/>
          <a:p>
            <a:fld id="{97E6CA35-F15F-7442-992E-4A40D6A204B5}" type="slidenum">
              <a:rPr lang="en-US" smtClean="0"/>
              <a:t>2</a:t>
            </a:fld>
            <a:endParaRPr lang="en-US"/>
          </a:p>
        </p:txBody>
      </p:sp>
    </p:spTree>
    <p:extLst>
      <p:ext uri="{BB962C8B-B14F-4D97-AF65-F5344CB8AC3E}">
        <p14:creationId xmlns:p14="http://schemas.microsoft.com/office/powerpoint/2010/main" val="585066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CITATIONS ON SLIDE 14</a:t>
            </a:r>
          </a:p>
          <a:p>
            <a:endParaRPr lang="en-US" b="1" dirty="0" smtClean="0"/>
          </a:p>
          <a:p>
            <a:r>
              <a:rPr lang="en-US" b="0" dirty="0" smtClean="0"/>
              <a:t>Part 1B: Briefly</a:t>
            </a:r>
            <a:r>
              <a:rPr lang="en-US" b="0" baseline="0" dirty="0" smtClean="0"/>
              <a:t> </a:t>
            </a:r>
            <a:r>
              <a:rPr lang="en-US" b="0" dirty="0" smtClean="0"/>
              <a:t>Introduce</a:t>
            </a:r>
            <a:r>
              <a:rPr lang="en-US" b="0" baseline="0" dirty="0" smtClean="0"/>
              <a:t> Open Education</a:t>
            </a:r>
            <a:endParaRPr lang="en-US" b="0" dirty="0" smtClean="0"/>
          </a:p>
          <a:p>
            <a:endParaRPr lang="en-US" b="1" dirty="0" smtClean="0"/>
          </a:p>
          <a:p>
            <a:r>
              <a:rPr lang="en-US" b="0" dirty="0" smtClean="0"/>
              <a:t>	What</a:t>
            </a:r>
            <a:r>
              <a:rPr lang="en-US" b="0" baseline="0" dirty="0" smtClean="0"/>
              <a:t> is Open Education? </a:t>
            </a:r>
          </a:p>
          <a:p>
            <a:r>
              <a:rPr lang="en-US" b="0" baseline="0" dirty="0" smtClean="0"/>
              <a:t>	- Digital Learning Materials</a:t>
            </a:r>
          </a:p>
          <a:p>
            <a:pPr marL="1085850" lvl="2" indent="-171450">
              <a:buFontTx/>
              <a:buChar char="-"/>
            </a:pPr>
            <a:r>
              <a:rPr lang="en-US" b="0" baseline="0" dirty="0" smtClean="0"/>
              <a:t>Available in Unlimited </a:t>
            </a:r>
            <a:r>
              <a:rPr lang="en-US" b="0" baseline="0" dirty="0" err="1" smtClean="0"/>
              <a:t>Quanitites</a:t>
            </a:r>
            <a:endParaRPr lang="en-US" b="0" baseline="0" dirty="0" smtClean="0"/>
          </a:p>
          <a:p>
            <a:pPr marL="1085850" lvl="2" indent="-171450">
              <a:buFontTx/>
              <a:buChar char="-"/>
            </a:pPr>
            <a:r>
              <a:rPr lang="en-US" b="0" baseline="0" dirty="0" smtClean="0"/>
              <a:t>That may be Reused and Transformed</a:t>
            </a:r>
          </a:p>
          <a:p>
            <a:pPr marL="1085850" lvl="2" indent="-171450">
              <a:buFontTx/>
              <a:buChar char="-"/>
            </a:pPr>
            <a:r>
              <a:rPr lang="en-US" b="0" baseline="0" dirty="0" smtClean="0"/>
              <a:t>At no cost to the user</a:t>
            </a:r>
            <a:endParaRPr lang="en-US" b="0" dirty="0"/>
          </a:p>
        </p:txBody>
      </p:sp>
      <p:sp>
        <p:nvSpPr>
          <p:cNvPr id="4" name="Slide Number Placeholder 3"/>
          <p:cNvSpPr>
            <a:spLocks noGrp="1"/>
          </p:cNvSpPr>
          <p:nvPr>
            <p:ph type="sldNum" sz="quarter" idx="10"/>
          </p:nvPr>
        </p:nvSpPr>
        <p:spPr/>
        <p:txBody>
          <a:bodyPr/>
          <a:lstStyle/>
          <a:p>
            <a:fld id="{97E6CA35-F15F-7442-992E-4A40D6A204B5}" type="slidenum">
              <a:rPr lang="en-US" smtClean="0"/>
              <a:t>3</a:t>
            </a:fld>
            <a:endParaRPr lang="en-US"/>
          </a:p>
        </p:txBody>
      </p:sp>
    </p:spTree>
    <p:extLst>
      <p:ext uri="{BB962C8B-B14F-4D97-AF65-F5344CB8AC3E}">
        <p14:creationId xmlns:p14="http://schemas.microsoft.com/office/powerpoint/2010/main" val="1088387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CITATIONS</a:t>
            </a:r>
            <a:r>
              <a:rPr lang="en-US" b="1" baseline="0" dirty="0" smtClean="0"/>
              <a:t> ON SLIDE 14</a:t>
            </a:r>
          </a:p>
          <a:p>
            <a:endParaRPr lang="en-US" b="1" baseline="0" dirty="0" smtClean="0"/>
          </a:p>
          <a:p>
            <a:r>
              <a:rPr lang="en-US" b="0" baseline="0" dirty="0" smtClean="0"/>
              <a:t>Part 1C: Introduce Main Points of this </a:t>
            </a:r>
            <a:r>
              <a:rPr lang="en-US" b="0" baseline="0" dirty="0" err="1" smtClean="0"/>
              <a:t>Powerpoint</a:t>
            </a:r>
            <a:r>
              <a:rPr lang="en-US" b="0" baseline="0" dirty="0" smtClean="0"/>
              <a:t>- the two main areas where OA can be of benefit to faculty</a:t>
            </a:r>
          </a:p>
          <a:p>
            <a:endParaRPr lang="en-US" b="1" baseline="0" dirty="0" smtClean="0"/>
          </a:p>
          <a:p>
            <a:r>
              <a:rPr lang="en-US" b="0" baseline="0" dirty="0" smtClean="0"/>
              <a:t>	Two main domains where OA resources can be of benefit to the audience (in this case faculty). </a:t>
            </a:r>
          </a:p>
          <a:p>
            <a:pPr marL="1085850" lvl="2" indent="-171450">
              <a:buFontTx/>
              <a:buChar char="-"/>
            </a:pPr>
            <a:r>
              <a:rPr lang="en-US" b="0" baseline="0" dirty="0" smtClean="0"/>
              <a:t>Classroom (as part of instruction)</a:t>
            </a:r>
          </a:p>
          <a:p>
            <a:pPr marL="1085850" lvl="2" indent="-171450">
              <a:buFontTx/>
              <a:buChar char="-"/>
            </a:pPr>
            <a:r>
              <a:rPr lang="en-US" b="0" baseline="0" dirty="0" smtClean="0"/>
              <a:t>Community (broader campus and discipline community)</a:t>
            </a:r>
            <a:endParaRPr lang="en-US" b="0" dirty="0"/>
          </a:p>
        </p:txBody>
      </p:sp>
      <p:sp>
        <p:nvSpPr>
          <p:cNvPr id="4" name="Slide Number Placeholder 3"/>
          <p:cNvSpPr>
            <a:spLocks noGrp="1"/>
          </p:cNvSpPr>
          <p:nvPr>
            <p:ph type="sldNum" sz="quarter" idx="10"/>
          </p:nvPr>
        </p:nvSpPr>
        <p:spPr/>
        <p:txBody>
          <a:bodyPr/>
          <a:lstStyle/>
          <a:p>
            <a:fld id="{97E6CA35-F15F-7442-992E-4A40D6A204B5}" type="slidenum">
              <a:rPr lang="en-US" smtClean="0"/>
              <a:t>4</a:t>
            </a:fld>
            <a:endParaRPr lang="en-US"/>
          </a:p>
        </p:txBody>
      </p:sp>
    </p:spTree>
    <p:extLst>
      <p:ext uri="{BB962C8B-B14F-4D97-AF65-F5344CB8AC3E}">
        <p14:creationId xmlns:p14="http://schemas.microsoft.com/office/powerpoint/2010/main" val="4095013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a:t>
            </a:r>
            <a:r>
              <a:rPr lang="en-US" b="1" baseline="0" dirty="0" smtClean="0"/>
              <a:t> CITATIONS ON SLIDE 14 </a:t>
            </a:r>
          </a:p>
          <a:p>
            <a:endParaRPr lang="en-US" b="1" baseline="0" dirty="0" smtClean="0"/>
          </a:p>
          <a:p>
            <a:r>
              <a:rPr lang="en-US" b="0" baseline="0" dirty="0" smtClean="0"/>
              <a:t>Part 2A: OA and the Classroom</a:t>
            </a:r>
          </a:p>
          <a:p>
            <a:endParaRPr lang="en-US" b="0" dirty="0" smtClean="0"/>
          </a:p>
          <a:p>
            <a:r>
              <a:rPr lang="en-US" dirty="0" smtClean="0"/>
              <a:t>OA</a:t>
            </a:r>
            <a:r>
              <a:rPr lang="en-US" baseline="0" dirty="0" smtClean="0"/>
              <a:t> represents a g</a:t>
            </a:r>
            <a:r>
              <a:rPr lang="en-US" dirty="0" smtClean="0"/>
              <a:t>rowing </a:t>
            </a:r>
            <a:r>
              <a:rPr lang="en-US" dirty="0"/>
              <a:t>Movement: Faculty taking up the call to produce these materials.</a:t>
            </a:r>
            <a:r>
              <a:rPr lang="en-US" baseline="0" dirty="0"/>
              <a:t> </a:t>
            </a:r>
          </a:p>
          <a:p>
            <a:endParaRPr lang="en-US" baseline="0" dirty="0"/>
          </a:p>
          <a:p>
            <a:r>
              <a:rPr lang="en-US" baseline="0" dirty="0"/>
              <a:t>Embracing a culture of openness </a:t>
            </a:r>
            <a:r>
              <a:rPr lang="mr-IN" baseline="0" dirty="0"/>
              <a:t>–</a:t>
            </a:r>
            <a:r>
              <a:rPr lang="en-US" baseline="0" dirty="0"/>
              <a:t> committing to working towards a scholarly environment that promotes the free sharing of </a:t>
            </a:r>
            <a:r>
              <a:rPr lang="en-US" baseline="0" dirty="0" smtClean="0"/>
              <a:t>information, </a:t>
            </a:r>
            <a:r>
              <a:rPr lang="en-US" baseline="0" dirty="0"/>
              <a:t>that promotes innovation and collaboration and building upon the contributions and creations of others, to achieve things we’ve never achieved before. </a:t>
            </a:r>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5</a:t>
            </a:fld>
            <a:endParaRPr lang="en-US"/>
          </a:p>
        </p:txBody>
      </p:sp>
    </p:spTree>
    <p:extLst>
      <p:ext uri="{BB962C8B-B14F-4D97-AF65-F5344CB8AC3E}">
        <p14:creationId xmlns:p14="http://schemas.microsoft.com/office/powerpoint/2010/main" val="598709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a:t>
            </a:r>
            <a:r>
              <a:rPr lang="en-US" b="1" baseline="0" dirty="0" smtClean="0"/>
              <a:t> </a:t>
            </a:r>
            <a:r>
              <a:rPr lang="en-US" b="1" dirty="0" smtClean="0"/>
              <a:t>CITATIONS ON SLIDE 14</a:t>
            </a:r>
          </a:p>
          <a:p>
            <a:endParaRPr lang="en-US" b="1" dirty="0" smtClean="0"/>
          </a:p>
          <a:p>
            <a:r>
              <a:rPr lang="en-US" b="0" dirty="0" smtClean="0"/>
              <a:t>Part</a:t>
            </a:r>
            <a:r>
              <a:rPr lang="en-US" b="0" baseline="0" dirty="0" smtClean="0"/>
              <a:t> 2B: Impact of Traditional Textbooks (cost) on Students. Discuss in relation to how OA can offset these burdens, leading to 100% guaranteed resource access and hopefully better enrollment in courses. </a:t>
            </a:r>
          </a:p>
          <a:p>
            <a:endParaRPr lang="en-US" b="0" baseline="0" dirty="0" smtClean="0"/>
          </a:p>
          <a:p>
            <a:endParaRPr lang="en-US" b="0" dirty="0" smtClean="0"/>
          </a:p>
          <a:p>
            <a:endParaRPr lang="en-US" b="1" dirty="0" smtClean="0"/>
          </a:p>
          <a:p>
            <a:r>
              <a:rPr lang="en-US" u="sng" dirty="0" smtClean="0"/>
              <a:t>Upper Left </a:t>
            </a:r>
            <a:r>
              <a:rPr lang="en-US" dirty="0" smtClean="0"/>
              <a:t>– </a:t>
            </a:r>
            <a:r>
              <a:rPr lang="en-US" dirty="0" err="1" smtClean="0"/>
              <a:t>CollegeBoard</a:t>
            </a:r>
            <a:r>
              <a:rPr lang="en-US" dirty="0" smtClean="0"/>
              <a:t> estimate of the average yearly cost for students in the United States to purchase their textbooks - https://bigfuture.collegeboard.org/pay-for-college/college-costs/quick-guide-college-costs </a:t>
            </a:r>
            <a:br>
              <a:rPr lang="en-US" dirty="0" smtClean="0"/>
            </a:br>
            <a:endParaRPr lang="en-US" dirty="0"/>
          </a:p>
          <a:p>
            <a:r>
              <a:rPr lang="en-US" u="sng" dirty="0" smtClean="0"/>
              <a:t>Upper Right </a:t>
            </a:r>
            <a:r>
              <a:rPr lang="en-US" u="sng" baseline="0" dirty="0" smtClean="0"/>
              <a:t> </a:t>
            </a:r>
            <a:r>
              <a:rPr lang="en-US" baseline="0" dirty="0" smtClean="0"/>
              <a:t>- According to a study from the Student Public Interest Research Group (PIRG), 65% is the number of students who admitted that they had decided not to purchase their required course materials, simply because they were too expensive. (page 4) https://uspirg.org/sites/pirg/files/reports/NATIONAL%20Fixing%20Broken%20Textbooks%20Report1.pdf  </a:t>
            </a:r>
          </a:p>
          <a:p>
            <a:endParaRPr lang="en-US" baseline="0" dirty="0" smtClean="0"/>
          </a:p>
          <a:p>
            <a:r>
              <a:rPr lang="en-US" u="sng" baseline="0" dirty="0" smtClean="0"/>
              <a:t>Lower Left </a:t>
            </a:r>
            <a:r>
              <a:rPr lang="en-US" baseline="0" dirty="0" smtClean="0"/>
              <a:t>-  Nearly half the students in the survey stated that the cost of their materials affected how many or which courses they chose to enroll in. (page 5) https://uspirg.org/sites/pirg/files/reports/NATIONAL%20Fixing%20Broken%20Textbooks%20Report1.pdf </a:t>
            </a:r>
          </a:p>
          <a:p>
            <a:endParaRPr lang="en-US" baseline="0" dirty="0" smtClean="0"/>
          </a:p>
          <a:p>
            <a:r>
              <a:rPr lang="en-US" u="sng" baseline="0" dirty="0" smtClean="0"/>
              <a:t>Lower Right</a:t>
            </a:r>
            <a:r>
              <a:rPr lang="en-US" u="none" baseline="0" dirty="0" smtClean="0"/>
              <a:t> – And in the same study, 82% of students stated that they felt they would do significantly better in their courses if they had guaranteed access to a resource via OA. (page 5) https://uspirg.org/sites/pirg/files/reports/NATIONAL%20Fixing%20Broken%20Textbooks%20Report1.pdf </a:t>
            </a:r>
            <a:endParaRPr lang="en-US" u="sng" baseline="0" dirty="0" smtClean="0"/>
          </a:p>
          <a:p>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6</a:t>
            </a:fld>
            <a:endParaRPr lang="en-US"/>
          </a:p>
        </p:txBody>
      </p:sp>
    </p:spTree>
    <p:extLst>
      <p:ext uri="{BB962C8B-B14F-4D97-AF65-F5344CB8AC3E}">
        <p14:creationId xmlns:p14="http://schemas.microsoft.com/office/powerpoint/2010/main" val="1629293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 2C: Further OA benefits in the classroom, results from recent studies. </a:t>
            </a:r>
            <a:br>
              <a:rPr lang="en-US" dirty="0" smtClean="0"/>
            </a:br>
            <a:r>
              <a:rPr lang="en-US" dirty="0" smtClean="0"/>
              <a:t/>
            </a:r>
            <a:br>
              <a:rPr lang="en-US" dirty="0" smtClean="0"/>
            </a:br>
            <a:endParaRPr lang="en-US" dirty="0" smtClean="0"/>
          </a:p>
          <a:p>
            <a:r>
              <a:rPr lang="en-US" dirty="0" smtClean="0"/>
              <a:t>Fischer</a:t>
            </a:r>
            <a:r>
              <a:rPr lang="en-US" dirty="0"/>
              <a:t>, Lane. John Hilton III, T. Jared Robinson, and David A. Wiley “A multi-institutional study of the impact of open textbook adoption on the learning outcomes of post-secondary students.”</a:t>
            </a:r>
            <a:r>
              <a:rPr lang="en-US" i="1" dirty="0"/>
              <a:t> Journal of Computing in Higher Education</a:t>
            </a:r>
            <a:r>
              <a:rPr lang="en-US" dirty="0"/>
              <a:t>.27(3): 159-172. </a:t>
            </a:r>
          </a:p>
          <a:p>
            <a:pPr marL="285750" indent="-285750">
              <a:buFontTx/>
              <a:buChar char="-"/>
            </a:pPr>
            <a:r>
              <a:rPr lang="en-US" dirty="0"/>
              <a:t>Nearly 5,000 post-secondary students using OER and 11,000 control students using commercial textbooks, students whose faculty chose OER generally performed as well or better than students whose faculty assigned commercial textbooks (in terms of course completion, final grade of C- or higher, and overall course grade). </a:t>
            </a:r>
          </a:p>
          <a:p>
            <a:pPr marL="285750" indent="-285750">
              <a:buFontTx/>
              <a:buChar char="-"/>
            </a:pPr>
            <a:r>
              <a:rPr lang="en-US" dirty="0"/>
              <a:t>Students who enrolled in courses using OER enrolled in a significantly higher number of credits in the next semester. These results were attributed not to differences in instructional design, but rather to degrees of access and affordability of resources.  </a:t>
            </a:r>
          </a:p>
          <a:p>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7</a:t>
            </a:fld>
            <a:endParaRPr lang="en-US"/>
          </a:p>
        </p:txBody>
      </p:sp>
    </p:spTree>
    <p:extLst>
      <p:ext uri="{BB962C8B-B14F-4D97-AF65-F5344CB8AC3E}">
        <p14:creationId xmlns:p14="http://schemas.microsoft.com/office/powerpoint/2010/main" val="346612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CITATION ON SLIDE 14</a:t>
            </a:r>
          </a:p>
          <a:p>
            <a:endParaRPr lang="en-US" b="1" dirty="0" smtClean="0"/>
          </a:p>
          <a:p>
            <a:r>
              <a:rPr lang="en-US" b="0" dirty="0" smtClean="0"/>
              <a:t>Part</a:t>
            </a:r>
            <a:r>
              <a:rPr lang="en-US" b="0" baseline="0" dirty="0" smtClean="0"/>
              <a:t> 2D: Summation of first three benefits to the Classroom. Introduce ‘Innovation’ as another benefit. </a:t>
            </a:r>
            <a:endParaRPr lang="en-US" b="0" dirty="0"/>
          </a:p>
        </p:txBody>
      </p:sp>
      <p:sp>
        <p:nvSpPr>
          <p:cNvPr id="4" name="Slide Number Placeholder 3"/>
          <p:cNvSpPr>
            <a:spLocks noGrp="1"/>
          </p:cNvSpPr>
          <p:nvPr>
            <p:ph type="sldNum" sz="quarter" idx="10"/>
          </p:nvPr>
        </p:nvSpPr>
        <p:spPr/>
        <p:txBody>
          <a:bodyPr/>
          <a:lstStyle/>
          <a:p>
            <a:fld id="{97E6CA35-F15F-7442-992E-4A40D6A204B5}" type="slidenum">
              <a:rPr lang="en-US" smtClean="0"/>
              <a:t>8</a:t>
            </a:fld>
            <a:endParaRPr lang="en-US"/>
          </a:p>
        </p:txBody>
      </p:sp>
    </p:spTree>
    <p:extLst>
      <p:ext uri="{BB962C8B-B14F-4D97-AF65-F5344CB8AC3E}">
        <p14:creationId xmlns:p14="http://schemas.microsoft.com/office/powerpoint/2010/main" val="3820559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Part 2E: Innovation</a:t>
            </a:r>
            <a:r>
              <a:rPr lang="en-US" b="1" baseline="0" dirty="0" smtClean="0"/>
              <a:t> in the Classroom</a:t>
            </a:r>
          </a:p>
          <a:p>
            <a:endParaRPr lang="en-US" b="1" dirty="0" smtClean="0"/>
          </a:p>
          <a:p>
            <a:r>
              <a:rPr lang="en-US" dirty="0" smtClean="0"/>
              <a:t>Ways in which OER is innovative</a:t>
            </a:r>
          </a:p>
          <a:p>
            <a:r>
              <a:rPr lang="en-US" dirty="0" smtClean="0"/>
              <a:t>Nearly</a:t>
            </a:r>
            <a:r>
              <a:rPr lang="en-US" baseline="0" dirty="0" smtClean="0"/>
              <a:t> unlimited file and resource types, allows for new combinations of resources and new approaches, etc. </a:t>
            </a:r>
            <a:endParaRPr lang="en-US" dirty="0"/>
          </a:p>
        </p:txBody>
      </p:sp>
      <p:sp>
        <p:nvSpPr>
          <p:cNvPr id="4" name="Slide Number Placeholder 3"/>
          <p:cNvSpPr>
            <a:spLocks noGrp="1"/>
          </p:cNvSpPr>
          <p:nvPr>
            <p:ph type="sldNum" sz="quarter" idx="10"/>
          </p:nvPr>
        </p:nvSpPr>
        <p:spPr/>
        <p:txBody>
          <a:bodyPr/>
          <a:lstStyle/>
          <a:p>
            <a:fld id="{97E6CA35-F15F-7442-992E-4A40D6A204B5}" type="slidenum">
              <a:rPr lang="en-US" smtClean="0"/>
              <a:t>9</a:t>
            </a:fld>
            <a:endParaRPr lang="en-US"/>
          </a:p>
        </p:txBody>
      </p:sp>
    </p:spTree>
    <p:extLst>
      <p:ext uri="{BB962C8B-B14F-4D97-AF65-F5344CB8AC3E}">
        <p14:creationId xmlns:p14="http://schemas.microsoft.com/office/powerpoint/2010/main" val="2392841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DA51639-B2D6-4652-B8C3-1B4C224A7BAF}" type="datetimeFigureOut">
              <a:rPr lang="en-US" smtClean="0"/>
              <a:t>7/30/2018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11A6AA8-A04B-4104-9AE2-BD48D340E27F}" type="datetimeFigureOut">
              <a:rPr lang="en-US" smtClean="0"/>
              <a:t>7/30/2018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4E0BF79-FAC6-4A96-8DE1-F7B82E2E1652}" type="datetimeFigureOut">
              <a:rPr lang="en-US" smtClean="0"/>
              <a:t>7/30/2018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FF5DD9-2C52-442D-92E2-8072C0C3D7CD}" type="datetimeFigureOut">
              <a:rPr lang="en-US" smtClean="0"/>
              <a:t>7/30/2018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4961B7-6B89-48AB-966F-622E2788EECC}" type="datetimeFigureOut">
              <a:rPr lang="en-US" smtClean="0"/>
              <a:t>7/30/2018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BD3D6FB-79CC-4683-A046-BBE785BA1BED}" type="datetimeFigureOut">
              <a:rPr lang="en-US" smtClean="0"/>
              <a:t>7/30/2018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512B3E8-48F1-4B23-8498-D8A04A81EC9C}" type="datetimeFigureOut">
              <a:rPr lang="en-US" smtClean="0"/>
              <a:t>7/30/2018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0B90D90-AA62-404D-A741-635B4370F9CB}" type="datetimeFigureOut">
              <a:rPr lang="en-US" smtClean="0"/>
              <a:t>7/30/2018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smtClean="0"/>
              <a:t>7/30/2018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F131DD-A141-4471-BCF9-C6073EDD7E20}" type="datetimeFigureOut">
              <a:rPr lang="en-US" smtClean="0"/>
              <a:t>7/30/2018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334A90-EB03-42F3-8859-2C2B2724C058}" type="datetimeFigureOut">
              <a:rPr lang="en-US" smtClean="0"/>
              <a:t>7/30/2018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C48EC7-AF6A-48D3-8284-14BACBEBDD84}" type="datetimeFigureOut">
              <a:rPr lang="en-US" smtClean="0"/>
              <a:t>7/30/2018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05475924"/>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s://flic.kr/p/nCcSpm" TargetMode="External"/><Relationship Id="rId13" Type="http://schemas.openxmlformats.org/officeDocument/2006/relationships/hyperlink" Target="https://flic.kr/p/C9wyqJ" TargetMode="External"/><Relationship Id="rId3" Type="http://schemas.openxmlformats.org/officeDocument/2006/relationships/hyperlink" Target="https://bigfuture.collegeboard.org/pay-for-college/college-costs/quick-guide-college-costs" TargetMode="External"/><Relationship Id="rId7" Type="http://schemas.openxmlformats.org/officeDocument/2006/relationships/hyperlink" Target="https://pixabay.com/photo-3348990/" TargetMode="External"/><Relationship Id="rId12" Type="http://schemas.openxmlformats.org/officeDocument/2006/relationships/hyperlink" Target="https://flic.kr/p/7AJ3U9"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flic.kr/p/SEN1sX" TargetMode="External"/><Relationship Id="rId11" Type="http://schemas.openxmlformats.org/officeDocument/2006/relationships/hyperlink" Target="https://www.flickr.com/photos/scottfeldstein/392552998/" TargetMode="External"/><Relationship Id="rId5" Type="http://schemas.openxmlformats.org/officeDocument/2006/relationships/hyperlink" Target="https://uspirg.org/sites/pirg/files/reports/NATIONAL%20Fixing%20Broken%20Textbooks%20Report1.pdf" TargetMode="External"/><Relationship Id="rId15" Type="http://schemas.openxmlformats.org/officeDocument/2006/relationships/hyperlink" Target="https://flic.kr/p/TAJsj9" TargetMode="External"/><Relationship Id="rId10" Type="http://schemas.openxmlformats.org/officeDocument/2006/relationships/hyperlink" Target="https://pixabay.com/photo-3289810/" TargetMode="External"/><Relationship Id="rId4" Type="http://schemas.openxmlformats.org/officeDocument/2006/relationships/hyperlink" Target="https://creativecommons.org/2014/01/07/access-to-knowledge-a-basic-human-right/" TargetMode="External"/><Relationship Id="rId9" Type="http://schemas.openxmlformats.org/officeDocument/2006/relationships/hyperlink" Target="https://flic.kr/p/dRst2P" TargetMode="External"/><Relationship Id="rId14" Type="http://schemas.openxmlformats.org/officeDocument/2006/relationships/hyperlink" Target="https://pixabay.com/photo-1280966/"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legacy.earlham.edu/~peters/fos/overview.htm"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prstClr val="black"/>
              <a:schemeClr val="accent1">
                <a:tint val="45000"/>
                <a:satMod val="400000"/>
              </a:schemeClr>
            </a:duotone>
          </a:blip>
          <a:srcRect/>
          <a:stretch>
            <a:fillRect t="-9000" b="-9000"/>
          </a:stretch>
        </a:blipFill>
        <a:effectLst/>
      </p:bgPr>
    </p:bg>
    <p:spTree>
      <p:nvGrpSpPr>
        <p:cNvPr id="1" name=""/>
        <p:cNvGrpSpPr/>
        <p:nvPr/>
      </p:nvGrpSpPr>
      <p:grpSpPr>
        <a:xfrm>
          <a:off x="0" y="0"/>
          <a:ext cx="0" cy="0"/>
          <a:chOff x="0" y="0"/>
          <a:chExt cx="0" cy="0"/>
        </a:xfrm>
      </p:grpSpPr>
      <p:sp>
        <p:nvSpPr>
          <p:cNvPr id="6" name="Oval 5"/>
          <p:cNvSpPr/>
          <p:nvPr/>
        </p:nvSpPr>
        <p:spPr>
          <a:xfrm>
            <a:off x="2021305" y="697831"/>
            <a:ext cx="5029200" cy="4860758"/>
          </a:xfrm>
          <a:prstGeom prst="ellipse">
            <a:avLst/>
          </a:prstGeom>
          <a:solidFill>
            <a:srgbClr val="941100">
              <a:alpha val="92000"/>
            </a:srgbClr>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6376738" y="2526631"/>
            <a:ext cx="3200400" cy="3031958"/>
          </a:xfrm>
          <a:prstGeom prst="ellipse">
            <a:avLst/>
          </a:prstGeom>
          <a:solidFill>
            <a:srgbClr val="BB1F16">
              <a:alpha val="91000"/>
            </a:srgbClr>
          </a:solidFill>
          <a:ln>
            <a:solidFill>
              <a:srgbClr val="BB1F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LAURYN LEHMAN</a:t>
            </a:r>
          </a:p>
          <a:p>
            <a:pPr algn="ctr"/>
            <a:r>
              <a:rPr lang="en-US" dirty="0"/>
              <a:t> </a:t>
            </a:r>
            <a:r>
              <a:rPr lang="en-US" sz="1400" dirty="0"/>
              <a:t>M.A./M.S. </a:t>
            </a:r>
          </a:p>
          <a:p>
            <a:pPr algn="ctr"/>
            <a:r>
              <a:rPr lang="en-US" sz="1400" dirty="0"/>
              <a:t>UNIVERSITY OF ILLINOIS</a:t>
            </a:r>
          </a:p>
        </p:txBody>
      </p:sp>
      <p:sp>
        <p:nvSpPr>
          <p:cNvPr id="2" name="TextBox 1"/>
          <p:cNvSpPr txBox="1"/>
          <p:nvPr/>
        </p:nvSpPr>
        <p:spPr>
          <a:xfrm>
            <a:off x="2561190" y="2035603"/>
            <a:ext cx="3949430" cy="2677656"/>
          </a:xfrm>
          <a:prstGeom prst="rect">
            <a:avLst/>
          </a:prstGeom>
          <a:noFill/>
        </p:spPr>
        <p:txBody>
          <a:bodyPr wrap="square" rtlCol="0">
            <a:spAutoFit/>
          </a:bodyPr>
          <a:lstStyle/>
          <a:p>
            <a:pPr algn="ctr"/>
            <a:r>
              <a:rPr lang="en-US" sz="4800" dirty="0">
                <a:solidFill>
                  <a:schemeClr val="lt1"/>
                </a:solidFill>
              </a:rPr>
              <a:t>OPEN ACCESS AND YOU</a:t>
            </a:r>
          </a:p>
          <a:p>
            <a:pPr algn="ctr"/>
            <a:r>
              <a:rPr lang="en-US" dirty="0">
                <a:solidFill>
                  <a:schemeClr val="lt1"/>
                </a:solidFill>
              </a:rPr>
              <a:t/>
            </a:r>
            <a:br>
              <a:rPr lang="en-US" dirty="0">
                <a:solidFill>
                  <a:schemeClr val="lt1"/>
                </a:solidFill>
              </a:rPr>
            </a:br>
            <a:r>
              <a:rPr lang="en-US" dirty="0">
                <a:solidFill>
                  <a:schemeClr val="lt1"/>
                </a:solidFill>
              </a:rPr>
              <a:t>TRANSFORMING THE ACADEMIC EXPERIENCE</a:t>
            </a:r>
          </a:p>
          <a:p>
            <a:endParaRPr lang="en-US" dirty="0"/>
          </a:p>
        </p:txBody>
      </p:sp>
    </p:spTree>
    <p:extLst>
      <p:ext uri="{BB962C8B-B14F-4D97-AF65-F5344CB8AC3E}">
        <p14:creationId xmlns:p14="http://schemas.microsoft.com/office/powerpoint/2010/main" val="616211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duotone>
              <a:prstClr val="black"/>
              <a:srgbClr val="D89492">
                <a:tint val="45000"/>
                <a:satMod val="400000"/>
              </a:srgbClr>
            </a:duotone>
            <a:extLst>
              <a:ext uri="{28A0092B-C50C-407E-A947-70E740481C1C}">
                <a14:useLocalDpi xmlns:a14="http://schemas.microsoft.com/office/drawing/2010/main" val="0"/>
              </a:ext>
            </a:extLst>
          </a:blip>
          <a:srcRect l="17122" t="798" r="24372" b="-48"/>
          <a:stretch/>
        </p:blipFill>
        <p:spPr>
          <a:xfrm>
            <a:off x="0" y="-103157"/>
            <a:ext cx="6162805" cy="7033181"/>
          </a:xfrm>
          <a:prstGeom prst="rect">
            <a:avLst/>
          </a:prstGeom>
        </p:spPr>
      </p:pic>
      <p:pic>
        <p:nvPicPr>
          <p:cNvPr id="2" name="Picture 1"/>
          <p:cNvPicPr>
            <a:picLocks noChangeAspect="1"/>
          </p:cNvPicPr>
          <p:nvPr/>
        </p:nvPicPr>
        <p:blipFill rotWithShape="1">
          <a:blip r:embed="rId4">
            <a:duotone>
              <a:prstClr val="black"/>
              <a:schemeClr val="accent1">
                <a:tint val="45000"/>
                <a:satMod val="400000"/>
              </a:schemeClr>
            </a:duotone>
            <a:alphaModFix/>
            <a:extLst>
              <a:ext uri="{28A0092B-C50C-407E-A947-70E740481C1C}">
                <a14:useLocalDpi xmlns:a14="http://schemas.microsoft.com/office/drawing/2010/main" val="0"/>
              </a:ext>
            </a:extLst>
          </a:blip>
          <a:srcRect l="28634" r="11170"/>
          <a:stretch/>
        </p:blipFill>
        <p:spPr>
          <a:xfrm>
            <a:off x="6126480" y="-31132"/>
            <a:ext cx="6126480" cy="6993513"/>
          </a:xfrm>
          <a:prstGeom prst="rect">
            <a:avLst/>
          </a:prstGeom>
        </p:spPr>
      </p:pic>
      <p:sp>
        <p:nvSpPr>
          <p:cNvPr id="4" name="Rectangle 3"/>
          <p:cNvSpPr/>
          <p:nvPr/>
        </p:nvSpPr>
        <p:spPr>
          <a:xfrm>
            <a:off x="403319" y="2951769"/>
            <a:ext cx="5319843" cy="923330"/>
          </a:xfrm>
          <a:prstGeom prst="rect">
            <a:avLst/>
          </a:prstGeom>
          <a:noFill/>
        </p:spPr>
        <p:txBody>
          <a:bodyPr wrap="square" lIns="91440" tIns="45720" rIns="91440" bIns="45720">
            <a:spAutoFit/>
          </a:bodyPr>
          <a:lstStyle/>
          <a:p>
            <a:pPr algn="ctr"/>
            <a:r>
              <a:rPr lang="en-US" sz="5400" dirty="0">
                <a:ln w="0">
                  <a:solidFill>
                    <a:schemeClr val="accent1">
                      <a:lumMod val="75000"/>
                    </a:schemeClr>
                  </a:solidFill>
                </a:ln>
                <a:solidFill>
                  <a:schemeClr val="bg1"/>
                </a:solidFill>
                <a:effectLst>
                  <a:outerShdw blurRad="38100" dist="19050" dir="2700000" algn="tl" rotWithShape="0">
                    <a:schemeClr val="dk1">
                      <a:alpha val="40000"/>
                    </a:schemeClr>
                  </a:outerShdw>
                </a:effectLst>
              </a:rPr>
              <a:t>CLASSROOM</a:t>
            </a:r>
            <a:endParaRPr lang="en-US" sz="5400" b="0" cap="none" spc="0" dirty="0">
              <a:ln w="0">
                <a:solidFill>
                  <a:schemeClr val="accent1">
                    <a:lumMod val="75000"/>
                  </a:schemeClr>
                </a:solidFill>
              </a:ln>
              <a:solidFill>
                <a:schemeClr val="bg1"/>
              </a:solidFill>
              <a:effectLst>
                <a:outerShdw blurRad="38100" dist="19050" dir="2700000" algn="tl" rotWithShape="0">
                  <a:schemeClr val="dk1">
                    <a:alpha val="40000"/>
                  </a:schemeClr>
                </a:outerShdw>
              </a:effectLst>
            </a:endParaRPr>
          </a:p>
        </p:txBody>
      </p:sp>
      <p:sp>
        <p:nvSpPr>
          <p:cNvPr id="5" name="Rectangle 4"/>
          <p:cNvSpPr/>
          <p:nvPr/>
        </p:nvSpPr>
        <p:spPr>
          <a:xfrm>
            <a:off x="6529799" y="2951769"/>
            <a:ext cx="5319843" cy="923330"/>
          </a:xfrm>
          <a:prstGeom prst="rect">
            <a:avLst/>
          </a:prstGeom>
          <a:noFill/>
        </p:spPr>
        <p:txBody>
          <a:bodyPr wrap="square" lIns="91440" tIns="45720" rIns="91440" bIns="45720">
            <a:spAutoFit/>
          </a:bodyPr>
          <a:lstStyle/>
          <a:p>
            <a:pPr algn="ctr"/>
            <a:r>
              <a:rPr lang="en-US" sz="5400" dirty="0">
                <a:ln w="0">
                  <a:solidFill>
                    <a:srgbClr val="941100"/>
                  </a:solidFill>
                </a:ln>
                <a:solidFill>
                  <a:schemeClr val="bg1"/>
                </a:solidFill>
                <a:effectLst>
                  <a:outerShdw blurRad="38100" dist="19050" dir="2700000" algn="tl" rotWithShape="0">
                    <a:schemeClr val="dk1">
                      <a:alpha val="40000"/>
                    </a:schemeClr>
                  </a:outerShdw>
                </a:effectLst>
              </a:rPr>
              <a:t>COMMUNITY</a:t>
            </a:r>
            <a:endParaRPr lang="en-US" sz="5400" b="0" cap="none" spc="0" dirty="0">
              <a:ln w="0">
                <a:solidFill>
                  <a:srgbClr val="941100"/>
                </a:solidFill>
              </a:ln>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020876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duotone>
              <a:prstClr val="black"/>
              <a:schemeClr val="accent1">
                <a:tint val="45000"/>
                <a:satMod val="400000"/>
              </a:schemeClr>
            </a:duotone>
            <a:alphaModFix amt="50000"/>
            <a:extLst>
              <a:ext uri="{28A0092B-C50C-407E-A947-70E740481C1C}">
                <a14:useLocalDpi xmlns:a14="http://schemas.microsoft.com/office/drawing/2010/main" val="0"/>
              </a:ext>
            </a:extLst>
          </a:blip>
          <a:srcRect l="30018" r="24049"/>
          <a:stretch/>
        </p:blipFill>
        <p:spPr>
          <a:xfrm>
            <a:off x="0" y="0"/>
            <a:ext cx="4742826" cy="6858000"/>
          </a:xfrm>
          <a:prstGeom prst="rect">
            <a:avLst/>
          </a:prstGeom>
          <a:effectLst>
            <a:glow>
              <a:schemeClr val="accent1">
                <a:alpha val="98000"/>
              </a:schemeClr>
            </a:glow>
          </a:effectLst>
        </p:spPr>
      </p:pic>
      <p:sp>
        <p:nvSpPr>
          <p:cNvPr id="8" name="Rectangle 7"/>
          <p:cNvSpPr/>
          <p:nvPr/>
        </p:nvSpPr>
        <p:spPr>
          <a:xfrm>
            <a:off x="5234152" y="364148"/>
            <a:ext cx="6705600" cy="1077218"/>
          </a:xfrm>
          <a:prstGeom prst="rect">
            <a:avLst/>
          </a:prstGeom>
          <a:noFill/>
        </p:spPr>
        <p:txBody>
          <a:bodyPr wrap="square" lIns="91440" tIns="45720" rIns="91440" bIns="45720">
            <a:spAutoFit/>
          </a:bodyPr>
          <a:lstStyle/>
          <a:p>
            <a:pPr marL="685800" indent="-685800">
              <a:buFont typeface="Courier New" charset="0"/>
              <a:buChar char="o"/>
            </a:pPr>
            <a:r>
              <a:rPr lang="en-US" sz="2800" dirty="0">
                <a:ln w="0"/>
                <a:solidFill>
                  <a:srgbClr val="941100"/>
                </a:solidFill>
                <a:effectLst>
                  <a:outerShdw blurRad="38100" dist="19050" dir="2700000" algn="tl" rotWithShape="0">
                    <a:schemeClr val="dk1">
                      <a:alpha val="40000"/>
                    </a:schemeClr>
                  </a:outerShdw>
                </a:effectLst>
              </a:rPr>
              <a:t>A culture of ‘openness’ </a:t>
            </a:r>
          </a:p>
          <a:p>
            <a:pPr marL="685800" indent="-685800">
              <a:buFontTx/>
              <a:buChar char="-"/>
            </a:pPr>
            <a:endParaRPr lang="en-US" sz="3600" dirty="0">
              <a:ln w="0"/>
              <a:solidFill>
                <a:srgbClr val="941100"/>
              </a:solidFill>
              <a:effectLst>
                <a:outerShdw blurRad="38100" dist="19050" dir="2700000" algn="tl" rotWithShape="0">
                  <a:schemeClr val="dk1">
                    <a:alpha val="40000"/>
                  </a:schemeClr>
                </a:outerShdw>
              </a:effectLst>
            </a:endParaRPr>
          </a:p>
        </p:txBody>
      </p:sp>
      <p:sp>
        <p:nvSpPr>
          <p:cNvPr id="9" name="Rectangle 8"/>
          <p:cNvSpPr/>
          <p:nvPr/>
        </p:nvSpPr>
        <p:spPr>
          <a:xfrm>
            <a:off x="5234151" y="1064135"/>
            <a:ext cx="7081065" cy="1077218"/>
          </a:xfrm>
          <a:prstGeom prst="rect">
            <a:avLst/>
          </a:prstGeom>
          <a:noFill/>
        </p:spPr>
        <p:txBody>
          <a:bodyPr wrap="square" lIns="91440" tIns="45720" rIns="91440" bIns="45720">
            <a:spAutoFit/>
          </a:bodyPr>
          <a:lstStyle/>
          <a:p>
            <a:pPr marL="685800" indent="-685800">
              <a:buFont typeface="Courier New" charset="0"/>
              <a:buChar char="o"/>
            </a:pPr>
            <a:r>
              <a:rPr lang="en-US" sz="2800" dirty="0">
                <a:ln w="0"/>
                <a:solidFill>
                  <a:srgbClr val="941100"/>
                </a:solidFill>
                <a:effectLst>
                  <a:outerShdw blurRad="38100" dist="19050" dir="2700000" algn="tl" rotWithShape="0">
                    <a:schemeClr val="dk1">
                      <a:alpha val="40000"/>
                    </a:schemeClr>
                  </a:outerShdw>
                </a:effectLst>
              </a:rPr>
              <a:t>New opportunities for Collaboration</a:t>
            </a:r>
          </a:p>
          <a:p>
            <a:endParaRPr lang="en-US" sz="3600" dirty="0">
              <a:ln w="0"/>
              <a:solidFill>
                <a:srgbClr val="941100"/>
              </a:solidFill>
              <a:effectLst>
                <a:outerShdw blurRad="38100" dist="19050" dir="2700000" algn="tl" rotWithShape="0">
                  <a:schemeClr val="dk1">
                    <a:alpha val="40000"/>
                  </a:schemeClr>
                </a:outerShdw>
              </a:effectLst>
            </a:endParaRPr>
          </a:p>
        </p:txBody>
      </p:sp>
      <p:sp>
        <p:nvSpPr>
          <p:cNvPr id="10" name="Rectangle 9"/>
          <p:cNvSpPr/>
          <p:nvPr/>
        </p:nvSpPr>
        <p:spPr>
          <a:xfrm>
            <a:off x="5234150" y="1773373"/>
            <a:ext cx="6886512" cy="4093428"/>
          </a:xfrm>
          <a:prstGeom prst="rect">
            <a:avLst/>
          </a:prstGeom>
          <a:noFill/>
        </p:spPr>
        <p:txBody>
          <a:bodyPr wrap="square" lIns="91440" tIns="45720" rIns="91440" bIns="45720">
            <a:spAutoFit/>
          </a:bodyPr>
          <a:lstStyle/>
          <a:p>
            <a:pPr marL="685800" indent="-685800">
              <a:buFont typeface="Courier New" charset="0"/>
              <a:buChar char="o"/>
            </a:pPr>
            <a:r>
              <a:rPr lang="en-US" sz="2800" dirty="0">
                <a:ln w="0"/>
                <a:solidFill>
                  <a:srgbClr val="941100"/>
                </a:solidFill>
                <a:effectLst>
                  <a:outerShdw blurRad="38100" dist="19050" dir="2700000" algn="tl" rotWithShape="0">
                    <a:schemeClr val="dk1">
                      <a:alpha val="40000"/>
                    </a:schemeClr>
                  </a:outerShdw>
                </a:effectLst>
              </a:rPr>
              <a:t>Increased visibility and use of scholarship</a:t>
            </a:r>
          </a:p>
          <a:p>
            <a:pPr marL="2057400" lvl="3" indent="-685800">
              <a:buFont typeface="Courier New" charset="0"/>
              <a:buChar char="o"/>
            </a:pPr>
            <a:r>
              <a:rPr lang="en-US" sz="2800" dirty="0">
                <a:ln w="0"/>
                <a:solidFill>
                  <a:srgbClr val="941100"/>
                </a:solidFill>
                <a:effectLst>
                  <a:outerShdw blurRad="38100" dist="19050" dir="2700000" algn="tl" rotWithShape="0">
                    <a:schemeClr val="dk1">
                      <a:alpha val="40000"/>
                    </a:schemeClr>
                  </a:outerShdw>
                </a:effectLst>
              </a:rPr>
              <a:t>Lawrence (2001)</a:t>
            </a:r>
          </a:p>
          <a:p>
            <a:pPr marL="2057400" lvl="3" indent="-685800">
              <a:buFont typeface="Courier New" charset="0"/>
              <a:buChar char="o"/>
            </a:pPr>
            <a:r>
              <a:rPr lang="en-US" sz="2800" dirty="0" err="1">
                <a:ln w="0"/>
                <a:solidFill>
                  <a:srgbClr val="941100"/>
                </a:solidFill>
                <a:effectLst>
                  <a:outerShdw blurRad="38100" dist="19050" dir="2700000" algn="tl" rotWithShape="0">
                    <a:schemeClr val="dk1">
                      <a:alpha val="40000"/>
                    </a:schemeClr>
                  </a:outerShdw>
                </a:effectLst>
              </a:rPr>
              <a:t>Harnad</a:t>
            </a:r>
            <a:r>
              <a:rPr lang="en-US" sz="2800" dirty="0">
                <a:ln w="0"/>
                <a:solidFill>
                  <a:srgbClr val="941100"/>
                </a:solidFill>
                <a:effectLst>
                  <a:outerShdw blurRad="38100" dist="19050" dir="2700000" algn="tl" rotWithShape="0">
                    <a:schemeClr val="dk1">
                      <a:alpha val="40000"/>
                    </a:schemeClr>
                  </a:outerShdw>
                </a:effectLst>
              </a:rPr>
              <a:t> and Brody (2004)</a:t>
            </a:r>
          </a:p>
          <a:p>
            <a:pPr marL="2057400" lvl="3" indent="-685800">
              <a:buFont typeface="Courier New" charset="0"/>
              <a:buChar char="o"/>
            </a:pPr>
            <a:r>
              <a:rPr lang="en-US" sz="2800" dirty="0" err="1">
                <a:ln w="0"/>
                <a:solidFill>
                  <a:srgbClr val="941100"/>
                </a:solidFill>
                <a:effectLst>
                  <a:outerShdw blurRad="38100" dist="19050" dir="2700000" algn="tl" rotWithShape="0">
                    <a:schemeClr val="dk1">
                      <a:alpha val="40000"/>
                    </a:schemeClr>
                  </a:outerShdw>
                </a:effectLst>
              </a:rPr>
              <a:t>Gargouri</a:t>
            </a:r>
            <a:r>
              <a:rPr lang="en-US" sz="2800" dirty="0">
                <a:ln w="0"/>
                <a:solidFill>
                  <a:srgbClr val="941100"/>
                </a:solidFill>
                <a:effectLst>
                  <a:outerShdw blurRad="38100" dist="19050" dir="2700000" algn="tl" rotWithShape="0">
                    <a:schemeClr val="dk1">
                      <a:alpha val="40000"/>
                    </a:schemeClr>
                  </a:outerShdw>
                </a:effectLst>
              </a:rPr>
              <a:t> et al. (2010)</a:t>
            </a:r>
          </a:p>
          <a:p>
            <a:endParaRPr lang="en-US" sz="2800" dirty="0">
              <a:ln w="0"/>
              <a:solidFill>
                <a:srgbClr val="941100"/>
              </a:solidFill>
              <a:effectLst>
                <a:outerShdw blurRad="38100" dist="19050" dir="2700000" algn="tl" rotWithShape="0">
                  <a:schemeClr val="dk1">
                    <a:alpha val="40000"/>
                  </a:schemeClr>
                </a:outerShdw>
              </a:effectLst>
            </a:endParaRPr>
          </a:p>
          <a:p>
            <a:pPr marL="685800" indent="-685800">
              <a:buFont typeface="Courier New" charset="0"/>
              <a:buChar char="o"/>
            </a:pPr>
            <a:r>
              <a:rPr lang="en-US" sz="2800" dirty="0">
                <a:ln w="0"/>
                <a:solidFill>
                  <a:srgbClr val="941100"/>
                </a:solidFill>
                <a:effectLst>
                  <a:outerShdw blurRad="38100" dist="19050" dir="2700000" algn="tl" rotWithShape="0">
                    <a:schemeClr val="dk1">
                      <a:alpha val="40000"/>
                    </a:schemeClr>
                  </a:outerShdw>
                </a:effectLst>
              </a:rPr>
              <a:t>Quicker Dissemination of Information</a:t>
            </a:r>
            <a:br>
              <a:rPr lang="en-US" sz="2800" dirty="0">
                <a:ln w="0"/>
                <a:solidFill>
                  <a:srgbClr val="941100"/>
                </a:solidFill>
                <a:effectLst>
                  <a:outerShdw blurRad="38100" dist="19050" dir="2700000" algn="tl" rotWithShape="0">
                    <a:schemeClr val="dk1">
                      <a:alpha val="40000"/>
                    </a:schemeClr>
                  </a:outerShdw>
                </a:effectLst>
              </a:rPr>
            </a:br>
            <a:endParaRPr lang="en-US" sz="2800" dirty="0">
              <a:ln w="0"/>
              <a:solidFill>
                <a:srgbClr val="941100"/>
              </a:solidFill>
              <a:effectLst>
                <a:outerShdw blurRad="38100" dist="19050" dir="2700000" algn="tl" rotWithShape="0">
                  <a:schemeClr val="dk1">
                    <a:alpha val="40000"/>
                  </a:schemeClr>
                </a:outerShdw>
              </a:effectLst>
            </a:endParaRPr>
          </a:p>
          <a:p>
            <a:pPr marL="685800" indent="-685800">
              <a:buFont typeface="Courier New" charset="0"/>
              <a:buChar char="o"/>
            </a:pPr>
            <a:r>
              <a:rPr lang="en-US" sz="2800" dirty="0">
                <a:ln w="0"/>
                <a:solidFill>
                  <a:srgbClr val="941100"/>
                </a:solidFill>
                <a:effectLst>
                  <a:outerShdw blurRad="38100" dist="19050" dir="2700000" algn="tl" rotWithShape="0">
                    <a:schemeClr val="dk1">
                      <a:alpha val="40000"/>
                    </a:schemeClr>
                  </a:outerShdw>
                </a:effectLst>
              </a:rPr>
              <a:t>Greater impact of your scholarship</a:t>
            </a:r>
          </a:p>
          <a:p>
            <a:pPr marL="685800" indent="-685800">
              <a:buFontTx/>
              <a:buChar char="-"/>
            </a:pPr>
            <a:endParaRPr lang="en-US" sz="3600" dirty="0">
              <a:ln w="0"/>
              <a:solidFill>
                <a:srgbClr val="9411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52787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3000"/>
            <a:duotone>
              <a:prstClr val="black"/>
              <a:schemeClr val="accent1">
                <a:tint val="45000"/>
                <a:satMod val="400000"/>
              </a:schemeClr>
            </a:duotone>
            <a:lum/>
          </a:blip>
          <a:srcRect/>
          <a:stretch>
            <a:fillRect l="-8000" r="-1000" b="-35000"/>
          </a:stretch>
        </a:blipFill>
        <a:effectLst/>
      </p:bgPr>
    </p:bg>
    <p:spTree>
      <p:nvGrpSpPr>
        <p:cNvPr id="1" name=""/>
        <p:cNvGrpSpPr/>
        <p:nvPr/>
      </p:nvGrpSpPr>
      <p:grpSpPr>
        <a:xfrm>
          <a:off x="0" y="0"/>
          <a:ext cx="0" cy="0"/>
          <a:chOff x="0" y="0"/>
          <a:chExt cx="0" cy="0"/>
        </a:xfrm>
      </p:grpSpPr>
      <p:sp>
        <p:nvSpPr>
          <p:cNvPr id="18" name="Rectangle 17"/>
          <p:cNvSpPr/>
          <p:nvPr/>
        </p:nvSpPr>
        <p:spPr>
          <a:xfrm>
            <a:off x="215152" y="1506070"/>
            <a:ext cx="11743765" cy="3770263"/>
          </a:xfrm>
          <a:prstGeom prst="rect">
            <a:avLst/>
          </a:prstGeom>
        </p:spPr>
        <p:txBody>
          <a:bodyPr wrap="square">
            <a:spAutoFit/>
          </a:bodyPr>
          <a:lstStyle/>
          <a:p>
            <a:pPr algn="ctr"/>
            <a:r>
              <a:rPr lang="en-US" sz="23900" dirty="0">
                <a:ln w="0"/>
                <a:solidFill>
                  <a:srgbClr val="941100"/>
                </a:solidFill>
                <a:effectLst>
                  <a:outerShdw blurRad="38100" dist="19050" dir="2700000" algn="tl" rotWithShape="0">
                    <a:schemeClr val="dk1">
                      <a:alpha val="40000"/>
                    </a:schemeClr>
                  </a:outerShdw>
                </a:effectLst>
              </a:rPr>
              <a:t>IMPACT</a:t>
            </a:r>
            <a:endParaRPr lang="en-US" sz="23900" dirty="0"/>
          </a:p>
        </p:txBody>
      </p:sp>
    </p:spTree>
    <p:extLst>
      <p:ext uri="{BB962C8B-B14F-4D97-AF65-F5344CB8AC3E}">
        <p14:creationId xmlns:p14="http://schemas.microsoft.com/office/powerpoint/2010/main" val="1037236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1953" y="2822955"/>
            <a:ext cx="8728095" cy="923330"/>
          </a:xfrm>
          <a:prstGeom prst="rect">
            <a:avLst/>
          </a:prstGeom>
          <a:noFill/>
        </p:spPr>
        <p:txBody>
          <a:bodyPr wrap="none" lIns="91440" tIns="45720" rIns="91440" bIns="45720">
            <a:spAutoFit/>
          </a:bodyPr>
          <a:lstStyle/>
          <a:p>
            <a:pPr algn="ctr"/>
            <a:r>
              <a:rPr lang="en-US" sz="5400" dirty="0">
                <a:ln w="0"/>
                <a:solidFill>
                  <a:srgbClr val="BB1F16"/>
                </a:solidFill>
                <a:effectLst>
                  <a:outerShdw blurRad="38100" dist="19050" dir="2700000" algn="tl" rotWithShape="0">
                    <a:schemeClr val="dk1">
                      <a:alpha val="40000"/>
                    </a:schemeClr>
                  </a:outerShdw>
                </a:effectLst>
              </a:rPr>
              <a:t>WHAT WILL YOUR IMPACT BE?</a:t>
            </a:r>
            <a:endParaRPr lang="en-US" sz="5400" b="0" cap="none" spc="0" dirty="0">
              <a:ln w="0"/>
              <a:solidFill>
                <a:srgbClr val="BB1F16"/>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80351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19" y="1099327"/>
            <a:ext cx="11870987" cy="510364"/>
          </a:xfrm>
        </p:spPr>
        <p:txBody>
          <a:bodyPr>
            <a:noAutofit/>
          </a:bodyPr>
          <a:lstStyle/>
          <a:p>
            <a:pPr algn="ctr"/>
            <a:r>
              <a:rPr lang="en-US" sz="2000" dirty="0"/>
              <a:t>Sources</a:t>
            </a:r>
          </a:p>
        </p:txBody>
      </p:sp>
      <p:sp>
        <p:nvSpPr>
          <p:cNvPr id="3" name="TextBox 2"/>
          <p:cNvSpPr txBox="1"/>
          <p:nvPr/>
        </p:nvSpPr>
        <p:spPr>
          <a:xfrm>
            <a:off x="342088" y="1515433"/>
            <a:ext cx="11692647" cy="2631490"/>
          </a:xfrm>
          <a:prstGeom prst="rect">
            <a:avLst/>
          </a:prstGeom>
          <a:noFill/>
        </p:spPr>
        <p:txBody>
          <a:bodyPr wrap="square" rtlCol="0">
            <a:spAutoFit/>
          </a:bodyPr>
          <a:lstStyle/>
          <a:p>
            <a:pPr algn="ctr"/>
            <a:r>
              <a:rPr lang="en-US" sz="1100" dirty="0" err="1" smtClean="0"/>
              <a:t>CollegeBoard</a:t>
            </a:r>
            <a:r>
              <a:rPr lang="en-US" sz="1100" dirty="0" smtClean="0"/>
              <a:t>. (2018). “</a:t>
            </a:r>
            <a:r>
              <a:rPr lang="en-US" sz="1100" dirty="0"/>
              <a:t>Quick Guide: College Costs.” </a:t>
            </a:r>
            <a:r>
              <a:rPr lang="en-US" sz="1100" dirty="0">
                <a:hlinkClick r:id="rId3"/>
              </a:rPr>
              <a:t>https://</a:t>
            </a:r>
            <a:r>
              <a:rPr lang="en-US" sz="1100" dirty="0" smtClean="0">
                <a:hlinkClick r:id="rId3"/>
              </a:rPr>
              <a:t>bigfuture.collegeboard.org/pay-for-college/college-costs/quick-guide-college-costs</a:t>
            </a:r>
            <a:r>
              <a:rPr lang="en-US" sz="1100" dirty="0" smtClean="0"/>
              <a:t> </a:t>
            </a:r>
            <a:endParaRPr lang="en-US" sz="1100" dirty="0"/>
          </a:p>
          <a:p>
            <a:pPr algn="ctr"/>
            <a:r>
              <a:rPr lang="en-US" sz="1100" dirty="0" smtClean="0"/>
              <a:t>Elliot (username). (2014). “Access to knowledge: a basic human right.” Creative </a:t>
            </a:r>
            <a:r>
              <a:rPr lang="en-US" sz="1100" dirty="0"/>
              <a:t>Commons Blog. </a:t>
            </a:r>
            <a:r>
              <a:rPr lang="en-US" sz="1100" dirty="0">
                <a:hlinkClick r:id="rId4"/>
              </a:rPr>
              <a:t>https://creativecommons.org/2014/01/07/access-to-knowledge-a-basic-human-right</a:t>
            </a:r>
            <a:r>
              <a:rPr lang="en-US" sz="1100" dirty="0" smtClean="0">
                <a:hlinkClick r:id="rId4"/>
              </a:rPr>
              <a:t>/</a:t>
            </a:r>
            <a:r>
              <a:rPr lang="en-US" sz="1100" dirty="0" smtClean="0"/>
              <a:t> </a:t>
            </a:r>
            <a:endParaRPr lang="en-US" sz="1100" dirty="0"/>
          </a:p>
          <a:p>
            <a:pPr algn="ctr"/>
            <a:r>
              <a:rPr lang="en-US" sz="1100" dirty="0" smtClean="0"/>
              <a:t>Fischer</a:t>
            </a:r>
            <a:r>
              <a:rPr lang="en-US" sz="1100" dirty="0"/>
              <a:t>, Lane. John Hilton III, T. Jared Robinson, and David A. Wiley “A multi-institutional study of the impact of open textbook adoption on the learning outcomes of post-secondary students.”</a:t>
            </a:r>
            <a:r>
              <a:rPr lang="en-US" sz="1100" i="1" dirty="0"/>
              <a:t> Journal of Computing in Higher Education</a:t>
            </a:r>
            <a:r>
              <a:rPr lang="en-US" sz="1100" dirty="0"/>
              <a:t>.27(3): 159-172. </a:t>
            </a:r>
          </a:p>
          <a:p>
            <a:pPr algn="ctr"/>
            <a:r>
              <a:rPr lang="en-US" sz="1100" dirty="0" err="1"/>
              <a:t>Moed</a:t>
            </a:r>
            <a:r>
              <a:rPr lang="en-US" sz="1100" dirty="0"/>
              <a:t>, Henk F. (2012). “The Effect of Open Access upon Citation Impact.” </a:t>
            </a:r>
            <a:r>
              <a:rPr lang="en-US" sz="1100" i="1" dirty="0"/>
              <a:t>Elsevier Connect</a:t>
            </a:r>
            <a:r>
              <a:rPr lang="en-US" sz="1100" dirty="0"/>
              <a:t>. Posted on 23 March 2012.  </a:t>
            </a:r>
          </a:p>
          <a:p>
            <a:pPr algn="ctr"/>
            <a:endParaRPr lang="en-US" sz="1100" dirty="0"/>
          </a:p>
          <a:p>
            <a:pPr algn="ctr"/>
            <a:r>
              <a:rPr lang="en-US" sz="1100" dirty="0"/>
              <a:t>Robinson, T. Jared, Lane Fischer, David Wiley, and John Hilton III. (2014). “The Impact of Open Textbooks on Secondary Science Learning Outcomes.” </a:t>
            </a:r>
            <a:r>
              <a:rPr lang="en-US" sz="1100" i="1" dirty="0"/>
              <a:t>Educational Researcher</a:t>
            </a:r>
            <a:r>
              <a:rPr lang="en-US" sz="1100" dirty="0"/>
              <a:t> 43(7): 341-351.</a:t>
            </a:r>
          </a:p>
          <a:p>
            <a:pPr algn="ctr"/>
            <a:endParaRPr lang="en-US" sz="1100" dirty="0"/>
          </a:p>
          <a:p>
            <a:pPr algn="ctr"/>
            <a:r>
              <a:rPr lang="en-US" sz="1100" dirty="0"/>
              <a:t>Salem Jr, Joseph A. (2017). “Open Pathways to Student Success: Academic Library Partnerships for Open Educational Resource and Affordable Course Content Creation and Adoption.” </a:t>
            </a:r>
            <a:r>
              <a:rPr lang="en-US" sz="1100" i="1" dirty="0"/>
              <a:t>The Journal of Academic Librarianship</a:t>
            </a:r>
            <a:r>
              <a:rPr lang="en-US" sz="1100" dirty="0"/>
              <a:t> 43(1): 34-38</a:t>
            </a:r>
            <a:r>
              <a:rPr lang="en-US" sz="1100" dirty="0" smtClean="0"/>
              <a:t>.</a:t>
            </a:r>
          </a:p>
          <a:p>
            <a:pPr algn="ctr"/>
            <a:r>
              <a:rPr lang="en-US" sz="1100" dirty="0" smtClean="0"/>
              <a:t>U.S. PIRG Education </a:t>
            </a:r>
            <a:r>
              <a:rPr lang="en-US" sz="1100" dirty="0" err="1" smtClean="0"/>
              <a:t>aFund</a:t>
            </a:r>
            <a:r>
              <a:rPr lang="en-US" sz="1100" dirty="0" smtClean="0"/>
              <a:t> and the Student PIRGs. (2014). “Fixing the Broken Textbook Market: How Students Respond to High Textbook Costs and Demand Alternatives</a:t>
            </a:r>
            <a:r>
              <a:rPr lang="en-US" sz="1100" dirty="0"/>
              <a:t>.” </a:t>
            </a:r>
            <a:r>
              <a:rPr lang="en-US" sz="1100" dirty="0">
                <a:hlinkClick r:id="rId5"/>
              </a:rPr>
              <a:t>https://</a:t>
            </a:r>
            <a:r>
              <a:rPr lang="en-US" sz="1100" dirty="0" smtClean="0">
                <a:hlinkClick r:id="rId5"/>
              </a:rPr>
              <a:t>uspirg.org/sites/pirg/files/reports/NATIONAL%20Fixing%20Broken%20Textbooks%20Report1.pdf</a:t>
            </a:r>
            <a:r>
              <a:rPr lang="en-US" sz="1100" dirty="0" smtClean="0"/>
              <a:t> </a:t>
            </a:r>
            <a:endParaRPr lang="en-US" sz="1100" dirty="0"/>
          </a:p>
          <a:p>
            <a:pPr algn="ctr"/>
            <a:endParaRPr lang="en-US" sz="1100" dirty="0"/>
          </a:p>
          <a:p>
            <a:pPr algn="ctr"/>
            <a:endParaRPr lang="en-US" sz="1100" dirty="0"/>
          </a:p>
          <a:p>
            <a:pPr algn="ctr"/>
            <a:endParaRPr lang="en-US" sz="1100" dirty="0"/>
          </a:p>
        </p:txBody>
      </p:sp>
      <p:sp>
        <p:nvSpPr>
          <p:cNvPr id="4" name="Title 1"/>
          <p:cNvSpPr txBox="1">
            <a:spLocks/>
          </p:cNvSpPr>
          <p:nvPr/>
        </p:nvSpPr>
        <p:spPr>
          <a:xfrm>
            <a:off x="252919" y="3503918"/>
            <a:ext cx="11939081" cy="5103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t>Photo Credits </a:t>
            </a:r>
          </a:p>
        </p:txBody>
      </p:sp>
      <p:sp>
        <p:nvSpPr>
          <p:cNvPr id="5" name="TextBox 4"/>
          <p:cNvSpPr txBox="1"/>
          <p:nvPr/>
        </p:nvSpPr>
        <p:spPr>
          <a:xfrm>
            <a:off x="410182" y="3873249"/>
            <a:ext cx="11692647" cy="3170099"/>
          </a:xfrm>
          <a:prstGeom prst="rect">
            <a:avLst/>
          </a:prstGeom>
          <a:noFill/>
        </p:spPr>
        <p:txBody>
          <a:bodyPr wrap="square" rtlCol="0">
            <a:spAutoFit/>
          </a:bodyPr>
          <a:lstStyle/>
          <a:p>
            <a:pPr algn="ctr"/>
            <a:r>
              <a:rPr lang="en-US" sz="800" b="1" dirty="0"/>
              <a:t>Slide One:</a:t>
            </a:r>
          </a:p>
          <a:p>
            <a:pPr algn="ctr"/>
            <a:r>
              <a:rPr lang="en-US" sz="800" dirty="0"/>
              <a:t>	“Naoko Yamazaki” by OIST. (CC BY 2.0) </a:t>
            </a:r>
            <a:r>
              <a:rPr lang="en-US" sz="800" dirty="0">
                <a:hlinkClick r:id="rId6"/>
              </a:rPr>
              <a:t>https://flic.kr/p/SEN1sX</a:t>
            </a:r>
            <a:r>
              <a:rPr lang="en-US" sz="800" dirty="0"/>
              <a:t> </a:t>
            </a:r>
          </a:p>
          <a:p>
            <a:pPr algn="ctr"/>
            <a:r>
              <a:rPr lang="en-US" sz="800" b="1" dirty="0"/>
              <a:t>Slide Three: </a:t>
            </a:r>
          </a:p>
          <a:p>
            <a:pPr algn="ctr"/>
            <a:r>
              <a:rPr lang="en-US" sz="800" dirty="0"/>
              <a:t>	Untitled Image of a phone by User </a:t>
            </a:r>
            <a:r>
              <a:rPr lang="en-US" sz="800" dirty="0" err="1"/>
              <a:t>geralt</a:t>
            </a:r>
            <a:r>
              <a:rPr lang="en-US" sz="800" dirty="0"/>
              <a:t>. (Public Domain) </a:t>
            </a:r>
            <a:r>
              <a:rPr lang="en-US" sz="800" dirty="0">
                <a:hlinkClick r:id="rId7"/>
              </a:rPr>
              <a:t>https://pixabay.com/photo-3348990/</a:t>
            </a:r>
            <a:r>
              <a:rPr lang="en-US" sz="800" dirty="0"/>
              <a:t> </a:t>
            </a:r>
          </a:p>
          <a:p>
            <a:pPr algn="ctr"/>
            <a:r>
              <a:rPr lang="en-US" sz="800" dirty="0"/>
              <a:t>	“Stack of Papers” by Phillip Wong. (CC BY 2.0) </a:t>
            </a:r>
            <a:r>
              <a:rPr lang="en-US" sz="800" dirty="0">
                <a:hlinkClick r:id="rId8"/>
              </a:rPr>
              <a:t>https://flic.kr/p/nCcSpm</a:t>
            </a:r>
            <a:r>
              <a:rPr lang="en-US" sz="800" dirty="0"/>
              <a:t> </a:t>
            </a:r>
          </a:p>
          <a:p>
            <a:pPr algn="ctr"/>
            <a:r>
              <a:rPr lang="en-US" sz="800" dirty="0"/>
              <a:t>	“Recycle Reduce Reuse” by Kevin Dooley (CC BY 2.0) </a:t>
            </a:r>
            <a:r>
              <a:rPr lang="en-US" sz="800" dirty="0">
                <a:hlinkClick r:id="rId9"/>
              </a:rPr>
              <a:t>https://flic.kr/p/dRst2P</a:t>
            </a:r>
            <a:r>
              <a:rPr lang="en-US" sz="800" dirty="0"/>
              <a:t> </a:t>
            </a:r>
          </a:p>
          <a:p>
            <a:pPr algn="ctr"/>
            <a:r>
              <a:rPr lang="en-US" sz="800" dirty="0"/>
              <a:t>	Untitled Image of a Plant by User </a:t>
            </a:r>
            <a:r>
              <a:rPr lang="en-US" sz="800" dirty="0" err="1"/>
              <a:t>annca</a:t>
            </a:r>
            <a:r>
              <a:rPr lang="en-US" sz="800" dirty="0"/>
              <a:t>. (Public Domain) </a:t>
            </a:r>
            <a:r>
              <a:rPr lang="en-US" sz="800" dirty="0">
                <a:hlinkClick r:id="rId10"/>
              </a:rPr>
              <a:t>https://pixabay.com/photo-3289810/</a:t>
            </a:r>
            <a:r>
              <a:rPr lang="en-US" sz="800" dirty="0"/>
              <a:t> </a:t>
            </a:r>
          </a:p>
          <a:p>
            <a:pPr algn="ctr"/>
            <a:r>
              <a:rPr lang="en-US" sz="800" b="1" dirty="0"/>
              <a:t>Slide Four: </a:t>
            </a:r>
            <a:endParaRPr lang="en-US" sz="800" b="1" dirty="0" smtClean="0"/>
          </a:p>
          <a:p>
            <a:pPr algn="ctr"/>
            <a:r>
              <a:rPr lang="en-US" sz="800" dirty="0" smtClean="0"/>
              <a:t>“Heidi Teaching” by Scott Feldstein (CC BY 2.0</a:t>
            </a:r>
            <a:r>
              <a:rPr lang="en-US" sz="800" dirty="0"/>
              <a:t>) </a:t>
            </a:r>
            <a:r>
              <a:rPr lang="en-US" sz="800" dirty="0">
                <a:hlinkClick r:id="rId11"/>
              </a:rPr>
              <a:t>https://www.flickr.com/photos/scottfeldstein/392552998</a:t>
            </a:r>
            <a:r>
              <a:rPr lang="en-US" sz="800" dirty="0" smtClean="0">
                <a:hlinkClick r:id="rId11"/>
              </a:rPr>
              <a:t>/</a:t>
            </a:r>
            <a:r>
              <a:rPr lang="en-US" sz="800" dirty="0" smtClean="0"/>
              <a:t> </a:t>
            </a:r>
            <a:endParaRPr lang="en-US" sz="800" dirty="0"/>
          </a:p>
          <a:p>
            <a:pPr algn="ctr"/>
            <a:r>
              <a:rPr lang="en-US" sz="800" dirty="0"/>
              <a:t>	“Saginaw Valley State University’s New Living Center” by Saginaw Future Inc. (CC BY 2.0) </a:t>
            </a:r>
            <a:r>
              <a:rPr lang="en-US" sz="800" dirty="0">
                <a:hlinkClick r:id="rId12"/>
              </a:rPr>
              <a:t>https://flic.kr/p/7AJ3U9</a:t>
            </a:r>
            <a:r>
              <a:rPr lang="en-US" sz="800" dirty="0"/>
              <a:t> </a:t>
            </a:r>
          </a:p>
          <a:p>
            <a:pPr algn="ctr"/>
            <a:r>
              <a:rPr lang="en-US" sz="800" b="1" dirty="0"/>
              <a:t>Slide Five: </a:t>
            </a:r>
          </a:p>
          <a:p>
            <a:pPr algn="ctr"/>
            <a:r>
              <a:rPr lang="en-US" sz="800" dirty="0"/>
              <a:t>“Vancouver Public Central Library” by </a:t>
            </a:r>
            <a:r>
              <a:rPr lang="en-US" sz="800" dirty="0" err="1"/>
              <a:t>GoToVan</a:t>
            </a:r>
            <a:r>
              <a:rPr lang="en-US" sz="800" dirty="0"/>
              <a:t> (CC BY 2.0) </a:t>
            </a:r>
            <a:r>
              <a:rPr lang="en-US" sz="800" dirty="0">
                <a:hlinkClick r:id="rId13"/>
              </a:rPr>
              <a:t>https://flic.kr/p/C9wyqJ</a:t>
            </a:r>
            <a:r>
              <a:rPr lang="en-US" sz="800" dirty="0"/>
              <a:t> </a:t>
            </a:r>
          </a:p>
          <a:p>
            <a:pPr algn="ctr"/>
            <a:r>
              <a:rPr lang="en-US" sz="800" b="1" dirty="0"/>
              <a:t>Slide Six: </a:t>
            </a:r>
          </a:p>
          <a:p>
            <a:pPr algn="ctr"/>
            <a:r>
              <a:rPr lang="en-US" sz="800" dirty="0"/>
              <a:t>	“Naoko Yamazaki” by OIST. (CC BY 2.0) </a:t>
            </a:r>
            <a:r>
              <a:rPr lang="en-US" sz="800" dirty="0">
                <a:hlinkClick r:id="rId6"/>
              </a:rPr>
              <a:t>https://flic.kr/p/SEN1sX</a:t>
            </a:r>
            <a:r>
              <a:rPr lang="en-US" sz="800" dirty="0"/>
              <a:t> </a:t>
            </a:r>
          </a:p>
          <a:p>
            <a:pPr algn="ctr"/>
            <a:r>
              <a:rPr lang="en-US" sz="800" b="1" dirty="0"/>
              <a:t>Slide </a:t>
            </a:r>
            <a:r>
              <a:rPr lang="en-US" sz="800" b="1" dirty="0" smtClean="0"/>
              <a:t>Eight: </a:t>
            </a:r>
            <a:endParaRPr lang="en-US" sz="800" b="1" dirty="0"/>
          </a:p>
          <a:p>
            <a:pPr algn="ctr"/>
            <a:r>
              <a:rPr lang="en-US" sz="800" dirty="0"/>
              <a:t>	Untitled Image of a Teacher by User jerrykimbrell10. (Public Domain) </a:t>
            </a:r>
            <a:r>
              <a:rPr lang="en-US" sz="800" dirty="0">
                <a:hlinkClick r:id="rId14"/>
              </a:rPr>
              <a:t>https://pixabay.com/photo-1280966/</a:t>
            </a:r>
            <a:r>
              <a:rPr lang="en-US" sz="800" dirty="0"/>
              <a:t> </a:t>
            </a:r>
            <a:endParaRPr lang="en-US" sz="800" dirty="0" smtClean="0"/>
          </a:p>
          <a:p>
            <a:pPr algn="ctr"/>
            <a:r>
              <a:rPr lang="en-US" sz="800" b="1" dirty="0" smtClean="0"/>
              <a:t>Slide Ten: </a:t>
            </a:r>
          </a:p>
          <a:p>
            <a:pPr algn="ctr"/>
            <a:r>
              <a:rPr lang="en-US" sz="800" dirty="0"/>
              <a:t>Untitled Image of a Teacher by User jerrykimbrell10. (Public Domain) </a:t>
            </a:r>
            <a:r>
              <a:rPr lang="en-US" sz="800" dirty="0">
                <a:hlinkClick r:id="rId14"/>
              </a:rPr>
              <a:t>https://pixabay.com/photo-1280966/</a:t>
            </a:r>
            <a:r>
              <a:rPr lang="en-US" sz="800" dirty="0"/>
              <a:t> </a:t>
            </a:r>
            <a:endParaRPr lang="en-US" sz="800" dirty="0" smtClean="0"/>
          </a:p>
          <a:p>
            <a:pPr algn="ctr"/>
            <a:r>
              <a:rPr lang="en-US" sz="800" dirty="0"/>
              <a:t>“Heidi Teaching” by Scott Feldstein (CC BY 2.0) </a:t>
            </a:r>
            <a:r>
              <a:rPr lang="en-US" sz="800" dirty="0">
                <a:hlinkClick r:id="rId11"/>
              </a:rPr>
              <a:t>https://www.flickr.com/photos/scottfeldstein/392552998/</a:t>
            </a:r>
            <a:r>
              <a:rPr lang="en-US" sz="800" dirty="0"/>
              <a:t> </a:t>
            </a:r>
          </a:p>
          <a:p>
            <a:pPr algn="ctr"/>
            <a:endParaRPr lang="en-US" sz="800" dirty="0"/>
          </a:p>
          <a:p>
            <a:pPr algn="ctr"/>
            <a:r>
              <a:rPr lang="en-US" sz="800" b="1" dirty="0" smtClean="0"/>
              <a:t>Slide </a:t>
            </a:r>
            <a:r>
              <a:rPr lang="en-US" sz="800" b="1" dirty="0"/>
              <a:t>Eleven: </a:t>
            </a:r>
          </a:p>
          <a:p>
            <a:pPr algn="ctr"/>
            <a:r>
              <a:rPr lang="en-US" sz="800" dirty="0"/>
              <a:t>	“Dr. Sinclair Lecture” by OIST. (CC BY 2.0) </a:t>
            </a:r>
            <a:r>
              <a:rPr lang="en-US" sz="800" dirty="0">
                <a:hlinkClick r:id="rId15"/>
              </a:rPr>
              <a:t>https://flic.kr/p/TAJsj9</a:t>
            </a:r>
            <a:r>
              <a:rPr lang="en-US" sz="800" dirty="0"/>
              <a:t> </a:t>
            </a:r>
            <a:endParaRPr lang="en-US" sz="800" dirty="0" smtClean="0"/>
          </a:p>
          <a:p>
            <a:pPr algn="ctr"/>
            <a:r>
              <a:rPr lang="en-US" sz="800" b="1" dirty="0" smtClean="0"/>
              <a:t>Slide Twelve: </a:t>
            </a:r>
          </a:p>
          <a:p>
            <a:pPr algn="ctr"/>
            <a:r>
              <a:rPr lang="en-US" sz="800" dirty="0"/>
              <a:t>“Naoko Yamazaki” by OIST. (CC BY 2.0) </a:t>
            </a:r>
            <a:r>
              <a:rPr lang="en-US" sz="800" dirty="0">
                <a:hlinkClick r:id="rId6"/>
              </a:rPr>
              <a:t>https://flic.kr/p/SEN1sX</a:t>
            </a:r>
            <a:r>
              <a:rPr lang="en-US" sz="800" dirty="0"/>
              <a:t> </a:t>
            </a:r>
          </a:p>
          <a:p>
            <a:pPr algn="ctr"/>
            <a:endParaRPr lang="en-US" sz="800" dirty="0"/>
          </a:p>
        </p:txBody>
      </p:sp>
      <p:sp>
        <p:nvSpPr>
          <p:cNvPr id="6" name="Content Placeholder 2"/>
          <p:cNvSpPr txBox="1">
            <a:spLocks/>
          </p:cNvSpPr>
          <p:nvPr/>
        </p:nvSpPr>
        <p:spPr>
          <a:xfrm>
            <a:off x="1071664" y="179635"/>
            <a:ext cx="10515600" cy="653143"/>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spcBef>
                <a:spcPts val="0"/>
              </a:spcBef>
              <a:buFontTx/>
              <a:buNone/>
              <a:defRPr/>
            </a:pPr>
            <a:r>
              <a:rPr lang="en-US" dirty="0">
                <a:solidFill>
                  <a:srgbClr val="941100"/>
                </a:solidFill>
              </a:rPr>
              <a:t>This Presentation has been created using 100% Open Access resources. </a:t>
            </a:r>
          </a:p>
        </p:txBody>
      </p:sp>
      <p:sp>
        <p:nvSpPr>
          <p:cNvPr id="7" name="Content Placeholder 2"/>
          <p:cNvSpPr txBox="1">
            <a:spLocks/>
          </p:cNvSpPr>
          <p:nvPr/>
        </p:nvSpPr>
        <p:spPr>
          <a:xfrm>
            <a:off x="1071664" y="680379"/>
            <a:ext cx="10515600" cy="30479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spcBef>
                <a:spcPts val="0"/>
              </a:spcBef>
              <a:buFontTx/>
              <a:buNone/>
              <a:defRPr/>
            </a:pPr>
            <a:r>
              <a:rPr lang="en-US" sz="1400" dirty="0"/>
              <a:t>Unless otherwise noted, this work is licensed under a Creative Commons </a:t>
            </a:r>
            <a:r>
              <a:rPr lang="en-US" sz="1400" dirty="0" smtClean="0"/>
              <a:t>CC-BY 4.0 </a:t>
            </a:r>
            <a:r>
              <a:rPr lang="en-US" sz="1400" dirty="0"/>
              <a:t>open license. </a:t>
            </a:r>
          </a:p>
        </p:txBody>
      </p:sp>
    </p:spTree>
    <p:extLst>
      <p:ext uri="{BB962C8B-B14F-4D97-AF65-F5344CB8AC3E}">
        <p14:creationId xmlns:p14="http://schemas.microsoft.com/office/powerpoint/2010/main" val="1247195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010"/>
            <a:ext cx="10515600" cy="5290456"/>
          </a:xfrm>
        </p:spPr>
        <p:txBody>
          <a:bodyPr>
            <a:normAutofit/>
          </a:bodyPr>
          <a:lstStyle/>
          <a:p>
            <a:pPr algn="ctr" defTabSz="457200"/>
            <a:r>
              <a:rPr lang="en-US" sz="9600" dirty="0">
                <a:ln w="0"/>
                <a:solidFill>
                  <a:srgbClr val="941100"/>
                </a:solidFill>
                <a:effectLst>
                  <a:outerShdw blurRad="38100" dist="19050" dir="2700000" algn="tl" rotWithShape="0">
                    <a:schemeClr val="dk1">
                      <a:alpha val="40000"/>
                    </a:schemeClr>
                  </a:outerShdw>
                </a:effectLst>
                <a:latin typeface="+mn-lt"/>
                <a:ea typeface="+mn-ea"/>
                <a:cs typeface="+mn-cs"/>
              </a:rPr>
              <a:t>Lauryn Lehman</a:t>
            </a:r>
            <a:r>
              <a:rPr lang="en-US" dirty="0">
                <a:ln w="0"/>
                <a:solidFill>
                  <a:srgbClr val="941100"/>
                </a:solidFill>
                <a:effectLst>
                  <a:outerShdw blurRad="38100" dist="19050" dir="2700000" algn="tl" rotWithShape="0">
                    <a:schemeClr val="dk1">
                      <a:alpha val="40000"/>
                    </a:schemeClr>
                  </a:outerShdw>
                </a:effectLst>
                <a:latin typeface="+mn-lt"/>
                <a:ea typeface="+mn-ea"/>
                <a:cs typeface="+mn-cs"/>
              </a:rPr>
              <a:t/>
            </a:r>
            <a:br>
              <a:rPr lang="en-US" dirty="0">
                <a:ln w="0"/>
                <a:solidFill>
                  <a:srgbClr val="941100"/>
                </a:solidFill>
                <a:effectLst>
                  <a:outerShdw blurRad="38100" dist="19050" dir="2700000" algn="tl" rotWithShape="0">
                    <a:schemeClr val="dk1">
                      <a:alpha val="40000"/>
                    </a:schemeClr>
                  </a:outerShdw>
                </a:effectLst>
                <a:latin typeface="+mn-lt"/>
                <a:ea typeface="+mn-ea"/>
                <a:cs typeface="+mn-cs"/>
              </a:rPr>
            </a:br>
            <a:r>
              <a:rPr lang="en-US" dirty="0">
                <a:ln w="0"/>
                <a:solidFill>
                  <a:srgbClr val="941100"/>
                </a:solidFill>
                <a:effectLst>
                  <a:outerShdw blurRad="38100" dist="19050" dir="2700000" algn="tl" rotWithShape="0">
                    <a:schemeClr val="dk1">
                      <a:alpha val="40000"/>
                    </a:schemeClr>
                  </a:outerShdw>
                </a:effectLst>
                <a:latin typeface="+mn-lt"/>
                <a:ea typeface="+mn-ea"/>
                <a:cs typeface="+mn-cs"/>
              </a:rPr>
              <a:t> </a:t>
            </a:r>
            <a:br>
              <a:rPr lang="en-US" dirty="0">
                <a:ln w="0"/>
                <a:solidFill>
                  <a:srgbClr val="941100"/>
                </a:solidFill>
                <a:effectLst>
                  <a:outerShdw blurRad="38100" dist="19050" dir="2700000" algn="tl" rotWithShape="0">
                    <a:schemeClr val="dk1">
                      <a:alpha val="40000"/>
                    </a:schemeClr>
                  </a:outerShdw>
                </a:effectLst>
                <a:latin typeface="+mn-lt"/>
                <a:ea typeface="+mn-ea"/>
                <a:cs typeface="+mn-cs"/>
              </a:rPr>
            </a:br>
            <a:r>
              <a:rPr lang="en-US" dirty="0" smtClean="0">
                <a:ln w="0"/>
                <a:solidFill>
                  <a:srgbClr val="941100"/>
                </a:solidFill>
                <a:effectLst>
                  <a:outerShdw blurRad="38100" dist="19050" dir="2700000" algn="tl" rotWithShape="0">
                    <a:schemeClr val="dk1">
                      <a:alpha val="40000"/>
                    </a:schemeClr>
                  </a:outerShdw>
                </a:effectLst>
                <a:latin typeface="+mn-lt"/>
                <a:ea typeface="+mn-ea"/>
                <a:cs typeface="+mn-cs"/>
              </a:rPr>
              <a:t>Scholarly Communications Librarian</a:t>
            </a:r>
            <a:br>
              <a:rPr lang="en-US" dirty="0" smtClean="0">
                <a:ln w="0"/>
                <a:solidFill>
                  <a:srgbClr val="941100"/>
                </a:solidFill>
                <a:effectLst>
                  <a:outerShdw blurRad="38100" dist="19050" dir="2700000" algn="tl" rotWithShape="0">
                    <a:schemeClr val="dk1">
                      <a:alpha val="40000"/>
                    </a:schemeClr>
                  </a:outerShdw>
                </a:effectLst>
                <a:latin typeface="+mn-lt"/>
                <a:ea typeface="+mn-ea"/>
                <a:cs typeface="+mn-cs"/>
              </a:rPr>
            </a:br>
            <a:r>
              <a:rPr lang="en-US" dirty="0" smtClean="0">
                <a:ln w="0"/>
                <a:solidFill>
                  <a:srgbClr val="941100"/>
                </a:solidFill>
                <a:effectLst>
                  <a:outerShdw blurRad="38100" dist="19050" dir="2700000" algn="tl" rotWithShape="0">
                    <a:schemeClr val="dk1">
                      <a:alpha val="40000"/>
                    </a:schemeClr>
                  </a:outerShdw>
                </a:effectLst>
                <a:latin typeface="+mn-lt"/>
                <a:ea typeface="+mn-ea"/>
                <a:cs typeface="+mn-cs"/>
              </a:rPr>
              <a:t>Saginaw Valley State University</a:t>
            </a:r>
            <a:br>
              <a:rPr lang="en-US" dirty="0" smtClean="0">
                <a:ln w="0"/>
                <a:solidFill>
                  <a:srgbClr val="941100"/>
                </a:solidFill>
                <a:effectLst>
                  <a:outerShdw blurRad="38100" dist="19050" dir="2700000" algn="tl" rotWithShape="0">
                    <a:schemeClr val="dk1">
                      <a:alpha val="40000"/>
                    </a:schemeClr>
                  </a:outerShdw>
                </a:effectLst>
                <a:latin typeface="+mn-lt"/>
                <a:ea typeface="+mn-ea"/>
                <a:cs typeface="+mn-cs"/>
              </a:rPr>
            </a:br>
            <a:r>
              <a:rPr lang="en-US" dirty="0" smtClean="0">
                <a:ln w="0"/>
                <a:solidFill>
                  <a:srgbClr val="BB1F16"/>
                </a:solidFill>
                <a:effectLst>
                  <a:outerShdw blurRad="38100" dist="19050" dir="2700000" algn="tl" rotWithShape="0">
                    <a:schemeClr val="dk1">
                      <a:alpha val="40000"/>
                    </a:schemeClr>
                  </a:outerShdw>
                </a:effectLst>
                <a:latin typeface="+mn-lt"/>
                <a:ea typeface="+mn-ea"/>
                <a:cs typeface="+mn-cs"/>
              </a:rPr>
              <a:t>lglehman@svsu.edu</a:t>
            </a:r>
            <a:r>
              <a:rPr lang="en-US" dirty="0">
                <a:ln w="0"/>
                <a:solidFill>
                  <a:srgbClr val="BB1F16"/>
                </a:solidFill>
                <a:effectLst>
                  <a:outerShdw blurRad="38100" dist="19050" dir="2700000" algn="tl" rotWithShape="0">
                    <a:schemeClr val="dk1">
                      <a:alpha val="40000"/>
                    </a:schemeClr>
                  </a:outerShdw>
                </a:effectLst>
                <a:latin typeface="+mn-lt"/>
                <a:ea typeface="+mn-ea"/>
                <a:cs typeface="+mn-cs"/>
              </a:rPr>
              <a:t/>
            </a:r>
            <a:br>
              <a:rPr lang="en-US" dirty="0">
                <a:ln w="0"/>
                <a:solidFill>
                  <a:srgbClr val="BB1F16"/>
                </a:solidFill>
                <a:effectLst>
                  <a:outerShdw blurRad="38100" dist="19050" dir="2700000" algn="tl" rotWithShape="0">
                    <a:schemeClr val="dk1">
                      <a:alpha val="40000"/>
                    </a:schemeClr>
                  </a:outerShdw>
                </a:effectLst>
                <a:latin typeface="+mn-lt"/>
                <a:ea typeface="+mn-ea"/>
                <a:cs typeface="+mn-cs"/>
              </a:rPr>
            </a:br>
            <a:r>
              <a:rPr lang="en-US" dirty="0">
                <a:ln w="0"/>
                <a:solidFill>
                  <a:srgbClr val="941100"/>
                </a:solidFill>
                <a:effectLst>
                  <a:outerShdw blurRad="38100" dist="19050" dir="2700000" algn="tl" rotWithShape="0">
                    <a:schemeClr val="dk1">
                      <a:alpha val="40000"/>
                    </a:schemeClr>
                  </a:outerShdw>
                </a:effectLst>
                <a:latin typeface="+mn-lt"/>
                <a:ea typeface="+mn-ea"/>
                <a:cs typeface="+mn-cs"/>
              </a:rPr>
              <a:t/>
            </a:r>
            <a:br>
              <a:rPr lang="en-US" dirty="0">
                <a:ln w="0"/>
                <a:solidFill>
                  <a:srgbClr val="941100"/>
                </a:solidFill>
                <a:effectLst>
                  <a:outerShdw blurRad="38100" dist="19050" dir="2700000" algn="tl" rotWithShape="0">
                    <a:schemeClr val="dk1">
                      <a:alpha val="40000"/>
                    </a:schemeClr>
                  </a:outerShdw>
                </a:effectLst>
                <a:latin typeface="+mn-lt"/>
                <a:ea typeface="+mn-ea"/>
                <a:cs typeface="+mn-cs"/>
              </a:rPr>
            </a:br>
            <a:endParaRPr lang="en-US" dirty="0">
              <a:ln w="0"/>
              <a:solidFill>
                <a:srgbClr val="941100"/>
              </a:solidFill>
              <a:effectLst>
                <a:outerShdw blurRad="38100" dist="19050" dir="2700000" algn="tl" rotWithShape="0">
                  <a:schemeClr val="dk1">
                    <a:alpha val="40000"/>
                  </a:schemeClr>
                </a:outerShdw>
              </a:effectLst>
              <a:latin typeface="+mn-lt"/>
              <a:ea typeface="+mn-ea"/>
              <a:cs typeface="+mn-cs"/>
            </a:endParaRPr>
          </a:p>
        </p:txBody>
      </p:sp>
    </p:spTree>
    <p:extLst>
      <p:ext uri="{BB962C8B-B14F-4D97-AF65-F5344CB8AC3E}">
        <p14:creationId xmlns:p14="http://schemas.microsoft.com/office/powerpoint/2010/main" val="1704470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17042" y="416217"/>
            <a:ext cx="6901890" cy="923330"/>
          </a:xfrm>
          <a:prstGeom prst="rect">
            <a:avLst/>
          </a:prstGeom>
          <a:noFill/>
        </p:spPr>
        <p:txBody>
          <a:bodyPr wrap="none" lIns="91440" tIns="45720" rIns="91440" bIns="45720">
            <a:spAutoFit/>
          </a:bodyPr>
          <a:lstStyle/>
          <a:p>
            <a:pPr algn="ctr"/>
            <a:r>
              <a:rPr lang="en-US" sz="5400" dirty="0">
                <a:ln w="0"/>
                <a:solidFill>
                  <a:srgbClr val="941100"/>
                </a:solidFill>
                <a:effectLst>
                  <a:outerShdw blurRad="38100" dist="19050" dir="2700000" algn="tl" rotWithShape="0">
                    <a:schemeClr val="dk1">
                      <a:alpha val="40000"/>
                    </a:schemeClr>
                  </a:outerShdw>
                </a:effectLst>
              </a:rPr>
              <a:t>WHAT IS OPEN ACCESS?</a:t>
            </a:r>
            <a:endParaRPr lang="en-US" sz="5400" b="0" cap="none" spc="0" dirty="0">
              <a:ln w="0"/>
              <a:solidFill>
                <a:srgbClr val="941100"/>
              </a:solidFill>
              <a:effectLst>
                <a:outerShdw blurRad="38100" dist="19050" dir="2700000" algn="tl" rotWithShape="0">
                  <a:schemeClr val="dk1">
                    <a:alpha val="40000"/>
                  </a:schemeClr>
                </a:outerShdw>
              </a:effectLst>
            </a:endParaRPr>
          </a:p>
        </p:txBody>
      </p:sp>
      <p:sp>
        <p:nvSpPr>
          <p:cNvPr id="4" name="Rectangle 3"/>
          <p:cNvSpPr/>
          <p:nvPr/>
        </p:nvSpPr>
        <p:spPr>
          <a:xfrm>
            <a:off x="536753" y="1908806"/>
            <a:ext cx="11062448" cy="3416320"/>
          </a:xfrm>
          <a:prstGeom prst="rect">
            <a:avLst/>
          </a:prstGeom>
          <a:noFill/>
        </p:spPr>
        <p:txBody>
          <a:bodyPr wrap="square" lIns="91440" tIns="45720" rIns="91440" bIns="45720">
            <a:spAutoFit/>
          </a:bodyPr>
          <a:lstStyle/>
          <a:p>
            <a:pPr algn="ctr"/>
            <a:r>
              <a:rPr lang="en-US" sz="5400" dirty="0">
                <a:ln w="0"/>
                <a:solidFill>
                  <a:srgbClr val="941100"/>
                </a:solidFill>
                <a:effectLst>
                  <a:outerShdw blurRad="38100" dist="19050" dir="2700000" algn="tl" rotWithShape="0">
                    <a:schemeClr val="dk1">
                      <a:alpha val="40000"/>
                    </a:schemeClr>
                  </a:outerShdw>
                </a:effectLst>
              </a:rPr>
              <a:t>“Open Access literature is digital, online, free of charge, and free of most copyright and licensing restrictions”</a:t>
            </a:r>
          </a:p>
          <a:p>
            <a:pPr algn="ctr"/>
            <a:r>
              <a:rPr lang="en-US" sz="5400" dirty="0">
                <a:ln w="0"/>
                <a:solidFill>
                  <a:srgbClr val="941100"/>
                </a:solidFill>
                <a:effectLst>
                  <a:outerShdw blurRad="38100" dist="19050" dir="2700000" algn="tl" rotWithShape="0">
                    <a:schemeClr val="dk1">
                      <a:alpha val="40000"/>
                    </a:schemeClr>
                  </a:outerShdw>
                </a:effectLst>
              </a:rPr>
              <a:t>- Peter </a:t>
            </a:r>
            <a:r>
              <a:rPr lang="en-US" sz="5400" dirty="0" err="1">
                <a:ln w="0"/>
                <a:solidFill>
                  <a:srgbClr val="941100"/>
                </a:solidFill>
                <a:effectLst>
                  <a:outerShdw blurRad="38100" dist="19050" dir="2700000" algn="tl" rotWithShape="0">
                    <a:schemeClr val="dk1">
                      <a:alpha val="40000"/>
                    </a:schemeClr>
                  </a:outerShdw>
                </a:effectLst>
              </a:rPr>
              <a:t>Suber</a:t>
            </a:r>
            <a:endParaRPr lang="en-US" sz="5400" dirty="0">
              <a:ln w="0"/>
              <a:solidFill>
                <a:srgbClr val="941100"/>
              </a:solidFill>
              <a:effectLst>
                <a:outerShdw blurRad="38100" dist="19050" dir="2700000" algn="tl" rotWithShape="0">
                  <a:schemeClr val="dk1">
                    <a:alpha val="40000"/>
                  </a:schemeClr>
                </a:outerShdw>
              </a:effectLst>
            </a:endParaRPr>
          </a:p>
        </p:txBody>
      </p:sp>
      <p:sp>
        <p:nvSpPr>
          <p:cNvPr id="2" name="Rectangle 1"/>
          <p:cNvSpPr/>
          <p:nvPr/>
        </p:nvSpPr>
        <p:spPr>
          <a:xfrm>
            <a:off x="5145741" y="6595500"/>
            <a:ext cx="7815638" cy="262500"/>
          </a:xfrm>
          <a:prstGeom prst="rect">
            <a:avLst/>
          </a:prstGeom>
        </p:spPr>
        <p:txBody>
          <a:bodyPr wrap="square">
            <a:spAutoFit/>
          </a:bodyPr>
          <a:lstStyle/>
          <a:p>
            <a:r>
              <a:rPr lang="en-US" sz="1100" dirty="0" err="1" smtClean="0">
                <a:ln w="0"/>
                <a:solidFill>
                  <a:srgbClr val="941100"/>
                </a:solidFill>
                <a:effectLst>
                  <a:outerShdw blurRad="38100" dist="19050" dir="2700000" algn="tl" rotWithShape="0">
                    <a:schemeClr val="dk1">
                      <a:alpha val="40000"/>
                    </a:schemeClr>
                  </a:outerShdw>
                </a:effectLst>
              </a:rPr>
              <a:t>Suber</a:t>
            </a:r>
            <a:r>
              <a:rPr lang="en-US" sz="1100" dirty="0" smtClean="0">
                <a:ln w="0"/>
                <a:solidFill>
                  <a:srgbClr val="941100"/>
                </a:solidFill>
                <a:effectLst>
                  <a:outerShdw blurRad="38100" dist="19050" dir="2700000" algn="tl" rotWithShape="0">
                    <a:schemeClr val="dk1">
                      <a:alpha val="40000"/>
                    </a:schemeClr>
                  </a:outerShdw>
                </a:effectLst>
              </a:rPr>
              <a:t>, Peter. (2015). “Open Access Overview</a:t>
            </a:r>
            <a:r>
              <a:rPr lang="en-US" sz="1100" dirty="0">
                <a:ln w="0"/>
                <a:solidFill>
                  <a:srgbClr val="941100"/>
                </a:solidFill>
                <a:effectLst>
                  <a:outerShdw blurRad="38100" dist="19050" dir="2700000" algn="tl" rotWithShape="0">
                    <a:schemeClr val="dk1">
                      <a:alpha val="40000"/>
                    </a:schemeClr>
                  </a:outerShdw>
                </a:effectLst>
              </a:rPr>
              <a:t>” </a:t>
            </a:r>
            <a:r>
              <a:rPr lang="en-US" sz="1100" dirty="0">
                <a:ln w="0"/>
                <a:solidFill>
                  <a:srgbClr val="941100"/>
                </a:solidFill>
                <a:effectLst>
                  <a:outerShdw blurRad="38100" dist="19050" dir="2700000" algn="tl" rotWithShape="0">
                    <a:schemeClr val="dk1">
                      <a:alpha val="40000"/>
                    </a:schemeClr>
                  </a:outerShdw>
                </a:effectLst>
                <a:hlinkClick r:id="rId3"/>
              </a:rPr>
              <a:t>https://legacy.earlham.edu/~</a:t>
            </a:r>
            <a:r>
              <a:rPr lang="en-US" sz="1100" dirty="0" smtClean="0">
                <a:ln w="0"/>
                <a:solidFill>
                  <a:srgbClr val="941100"/>
                </a:solidFill>
                <a:effectLst>
                  <a:outerShdw blurRad="38100" dist="19050" dir="2700000" algn="tl" rotWithShape="0">
                    <a:schemeClr val="dk1">
                      <a:alpha val="40000"/>
                    </a:schemeClr>
                  </a:outerShdw>
                </a:effectLst>
                <a:hlinkClick r:id="rId3"/>
              </a:rPr>
              <a:t>peters/fos/overview.htm</a:t>
            </a:r>
            <a:r>
              <a:rPr lang="en-US" sz="1100" dirty="0" smtClean="0">
                <a:ln w="0"/>
                <a:solidFill>
                  <a:srgbClr val="941100"/>
                </a:solidFill>
                <a:effectLst>
                  <a:outerShdw blurRad="38100" dist="19050" dir="2700000" algn="tl" rotWithShape="0">
                    <a:schemeClr val="dk1">
                      <a:alpha val="40000"/>
                    </a:schemeClr>
                  </a:outerShdw>
                </a:effectLst>
              </a:rPr>
              <a:t> Accessed 7/30/18.</a:t>
            </a:r>
            <a:endParaRPr lang="en-US" sz="1100" dirty="0"/>
          </a:p>
        </p:txBody>
      </p:sp>
    </p:spTree>
    <p:extLst>
      <p:ext uri="{BB962C8B-B14F-4D97-AF65-F5344CB8AC3E}">
        <p14:creationId xmlns:p14="http://schemas.microsoft.com/office/powerpoint/2010/main" val="971307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8483" y="4101282"/>
            <a:ext cx="5543154" cy="2476205"/>
          </a:xfrm>
          <a:prstGeom prst="rect">
            <a:avLst/>
          </a:prstGeom>
          <a:blipFill dpi="0" rotWithShape="1">
            <a:blip r:embed="rId3">
              <a:duotone>
                <a:prstClr val="black"/>
                <a:schemeClr val="accent1">
                  <a:tint val="45000"/>
                  <a:satMod val="400000"/>
                </a:schemeClr>
              </a:duotone>
              <a:alphaModFix amt="43000"/>
              <a:extLst>
                <a:ext uri="{28A0092B-C50C-407E-A947-70E740481C1C}">
                  <a14:useLocalDpi xmlns:a14="http://schemas.microsoft.com/office/drawing/2010/main" val="0"/>
                </a:ext>
              </a:extLst>
            </a:blip>
            <a:srcRect/>
            <a:stretch>
              <a:fillRect/>
            </a:stretch>
          </a:blip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p:cNvPicPr>
          <p:nvPr/>
        </p:nvPicPr>
        <p:blipFill rotWithShape="1">
          <a:blip r:embed="rId4">
            <a:duotone>
              <a:prstClr val="black"/>
              <a:schemeClr val="accent1">
                <a:tint val="45000"/>
                <a:satMod val="400000"/>
              </a:schemeClr>
            </a:duotone>
            <a:alphaModFix amt="43000"/>
            <a:extLst>
              <a:ext uri="{28A0092B-C50C-407E-A947-70E740481C1C}">
                <a14:useLocalDpi xmlns:a14="http://schemas.microsoft.com/office/drawing/2010/main" val="0"/>
              </a:ext>
            </a:extLst>
          </a:blip>
          <a:srcRect l="67737" r="8963" b="17736"/>
          <a:stretch/>
        </p:blipFill>
        <p:spPr>
          <a:xfrm rot="16200000">
            <a:off x="7715625" y="-174446"/>
            <a:ext cx="2482428" cy="5541264"/>
          </a:xfrm>
          <a:prstGeom prst="rect">
            <a:avLst/>
          </a:prstGeom>
          <a:ln>
            <a:solidFill>
              <a:srgbClr val="BB1F16"/>
            </a:solidFill>
          </a:ln>
        </p:spPr>
      </p:pic>
      <p:sp>
        <p:nvSpPr>
          <p:cNvPr id="8" name="Rectangle 7"/>
          <p:cNvSpPr/>
          <p:nvPr/>
        </p:nvSpPr>
        <p:spPr>
          <a:xfrm>
            <a:off x="6200302" y="4010978"/>
            <a:ext cx="5541264" cy="2534199"/>
          </a:xfrm>
          <a:prstGeom prst="rect">
            <a:avLst/>
          </a:prstGeom>
          <a:blipFill dpi="0" rotWithShape="1">
            <a:blip r:embed="rId5">
              <a:duotone>
                <a:prstClr val="black"/>
                <a:schemeClr val="accent1">
                  <a:tint val="45000"/>
                  <a:satMod val="400000"/>
                </a:schemeClr>
              </a:duotone>
              <a:alphaModFix amt="43000"/>
              <a:extLst>
                <a:ext uri="{28A0092B-C50C-407E-A947-70E740481C1C}">
                  <a14:useLocalDpi xmlns:a14="http://schemas.microsoft.com/office/drawing/2010/main" val="0"/>
                </a:ext>
              </a:extLst>
            </a:blip>
            <a:srcRect/>
            <a:stretch>
              <a:fillRect/>
            </a:stretch>
          </a:blip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rotWithShape="1">
          <a:blip r:embed="rId6">
            <a:duotone>
              <a:prstClr val="black"/>
              <a:schemeClr val="accent1">
                <a:tint val="45000"/>
                <a:satMod val="400000"/>
              </a:schemeClr>
            </a:duotone>
            <a:alphaModFix amt="43000"/>
            <a:extLst>
              <a:ext uri="{28A0092B-C50C-407E-A947-70E740481C1C}">
                <a14:useLocalDpi xmlns:a14="http://schemas.microsoft.com/office/drawing/2010/main" val="0"/>
              </a:ext>
            </a:extLst>
          </a:blip>
          <a:srcRect l="3303" t="18640" b="4061"/>
          <a:stretch/>
        </p:blipFill>
        <p:spPr>
          <a:xfrm>
            <a:off x="408483" y="1354972"/>
            <a:ext cx="5543154" cy="2482426"/>
          </a:xfrm>
          <a:prstGeom prst="rect">
            <a:avLst/>
          </a:prstGeom>
          <a:ln>
            <a:solidFill>
              <a:srgbClr val="BB1F16"/>
            </a:solidFill>
          </a:ln>
        </p:spPr>
      </p:pic>
      <p:sp>
        <p:nvSpPr>
          <p:cNvPr id="18" name="Oval 17"/>
          <p:cNvSpPr/>
          <p:nvPr/>
        </p:nvSpPr>
        <p:spPr>
          <a:xfrm>
            <a:off x="4971642" y="2916103"/>
            <a:ext cx="2194560" cy="2194560"/>
          </a:xfrm>
          <a:prstGeom prst="ellipse">
            <a:avLst/>
          </a:prstGeom>
          <a:solidFill>
            <a:srgbClr val="941100">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B1F16"/>
              </a:solidFill>
            </a:endParaRPr>
          </a:p>
        </p:txBody>
      </p:sp>
      <p:sp>
        <p:nvSpPr>
          <p:cNvPr id="22" name="Rectangle 21"/>
          <p:cNvSpPr/>
          <p:nvPr/>
        </p:nvSpPr>
        <p:spPr>
          <a:xfrm>
            <a:off x="1995689" y="326570"/>
            <a:ext cx="8144602" cy="923330"/>
          </a:xfrm>
          <a:prstGeom prst="rect">
            <a:avLst/>
          </a:prstGeom>
          <a:noFill/>
        </p:spPr>
        <p:txBody>
          <a:bodyPr wrap="none" lIns="91440" tIns="45720" rIns="91440" bIns="45720">
            <a:spAutoFit/>
          </a:bodyPr>
          <a:lstStyle/>
          <a:p>
            <a:pPr algn="ctr"/>
            <a:r>
              <a:rPr lang="en-US" sz="5400" dirty="0">
                <a:ln w="0"/>
                <a:solidFill>
                  <a:srgbClr val="941100"/>
                </a:solidFill>
                <a:effectLst>
                  <a:outerShdw blurRad="38100" dist="19050" dir="2700000" algn="tl" rotWithShape="0">
                    <a:schemeClr val="dk1">
                      <a:alpha val="40000"/>
                    </a:schemeClr>
                  </a:outerShdw>
                </a:effectLst>
              </a:rPr>
              <a:t>WHAT IS OPEN EDUCATION?</a:t>
            </a:r>
            <a:endParaRPr lang="en-US" sz="5400" b="0" cap="none" spc="0" dirty="0">
              <a:ln w="0"/>
              <a:solidFill>
                <a:srgbClr val="941100"/>
              </a:solidFill>
              <a:effectLst>
                <a:outerShdw blurRad="38100" dist="19050" dir="2700000" algn="tl" rotWithShape="0">
                  <a:schemeClr val="dk1">
                    <a:alpha val="40000"/>
                  </a:schemeClr>
                </a:outerShdw>
              </a:effectLst>
            </a:endParaRPr>
          </a:p>
        </p:txBody>
      </p:sp>
      <p:sp>
        <p:nvSpPr>
          <p:cNvPr id="23" name="Rectangle 22"/>
          <p:cNvSpPr/>
          <p:nvPr/>
        </p:nvSpPr>
        <p:spPr>
          <a:xfrm>
            <a:off x="669479" y="1984182"/>
            <a:ext cx="5021162" cy="1323439"/>
          </a:xfrm>
          <a:prstGeom prst="rect">
            <a:avLst/>
          </a:prstGeom>
          <a:noFill/>
        </p:spPr>
        <p:txBody>
          <a:bodyPr wrap="square" lIns="91440" tIns="45720" rIns="91440" bIns="45720">
            <a:spAutoFit/>
          </a:bodyPr>
          <a:lstStyle/>
          <a:p>
            <a:pPr algn="ctr"/>
            <a:r>
              <a:rPr lang="en-US" sz="4000" dirty="0">
                <a:ln w="0">
                  <a:solidFill>
                    <a:srgbClr val="941100"/>
                  </a:solidFill>
                </a:ln>
                <a:solidFill>
                  <a:schemeClr val="bg1"/>
                </a:solidFill>
                <a:effectLst>
                  <a:outerShdw blurRad="38100" dist="19050" dir="2700000" algn="tl" rotWithShape="0">
                    <a:schemeClr val="dk1">
                      <a:alpha val="40000"/>
                    </a:schemeClr>
                  </a:outerShdw>
                </a:effectLst>
              </a:rPr>
              <a:t>DIGITAL LEARNING MATERIALS</a:t>
            </a:r>
            <a:endParaRPr lang="en-US" sz="4000" b="0" cap="none" spc="0" dirty="0">
              <a:ln w="0">
                <a:solidFill>
                  <a:srgbClr val="941100"/>
                </a:solidFill>
              </a:ln>
              <a:solidFill>
                <a:schemeClr val="bg1"/>
              </a:solidFill>
              <a:effectLst>
                <a:outerShdw blurRad="38100" dist="19050" dir="2700000" algn="tl" rotWithShape="0">
                  <a:schemeClr val="dk1">
                    <a:alpha val="40000"/>
                  </a:schemeClr>
                </a:outerShdw>
              </a:effectLst>
            </a:endParaRPr>
          </a:p>
        </p:txBody>
      </p:sp>
      <p:sp>
        <p:nvSpPr>
          <p:cNvPr id="24" name="Rectangle 23"/>
          <p:cNvSpPr/>
          <p:nvPr/>
        </p:nvSpPr>
        <p:spPr>
          <a:xfrm>
            <a:off x="6446258" y="2096194"/>
            <a:ext cx="5021162" cy="1323439"/>
          </a:xfrm>
          <a:prstGeom prst="rect">
            <a:avLst/>
          </a:prstGeom>
          <a:noFill/>
        </p:spPr>
        <p:txBody>
          <a:bodyPr wrap="square" lIns="91440" tIns="45720" rIns="91440" bIns="45720">
            <a:spAutoFit/>
          </a:bodyPr>
          <a:lstStyle/>
          <a:p>
            <a:pPr algn="ctr"/>
            <a:r>
              <a:rPr lang="en-US" sz="4000" dirty="0">
                <a:ln w="0">
                  <a:solidFill>
                    <a:srgbClr val="941100"/>
                  </a:solidFill>
                </a:ln>
                <a:solidFill>
                  <a:schemeClr val="bg1"/>
                </a:solidFill>
                <a:effectLst>
                  <a:outerShdw blurRad="38100" dist="19050" dir="2700000" algn="tl" rotWithShape="0">
                    <a:schemeClr val="dk1">
                      <a:alpha val="40000"/>
                    </a:schemeClr>
                  </a:outerShdw>
                </a:effectLst>
              </a:rPr>
              <a:t>UNLIMITED QUANTITIES</a:t>
            </a:r>
            <a:endParaRPr lang="en-US" sz="4000" b="0" cap="none" spc="0" dirty="0">
              <a:ln w="0">
                <a:solidFill>
                  <a:srgbClr val="941100"/>
                </a:solidFill>
              </a:ln>
              <a:solidFill>
                <a:schemeClr val="bg1"/>
              </a:solidFill>
              <a:effectLst>
                <a:outerShdw blurRad="38100" dist="19050" dir="2700000" algn="tl" rotWithShape="0">
                  <a:schemeClr val="dk1">
                    <a:alpha val="40000"/>
                  </a:schemeClr>
                </a:outerShdw>
              </a:effectLst>
            </a:endParaRPr>
          </a:p>
        </p:txBody>
      </p:sp>
      <p:sp>
        <p:nvSpPr>
          <p:cNvPr id="25" name="Rectangle 24"/>
          <p:cNvSpPr/>
          <p:nvPr/>
        </p:nvSpPr>
        <p:spPr>
          <a:xfrm>
            <a:off x="669479" y="4954911"/>
            <a:ext cx="5021162" cy="707886"/>
          </a:xfrm>
          <a:prstGeom prst="rect">
            <a:avLst/>
          </a:prstGeom>
          <a:noFill/>
        </p:spPr>
        <p:txBody>
          <a:bodyPr wrap="square" lIns="91440" tIns="45720" rIns="91440" bIns="45720">
            <a:spAutoFit/>
          </a:bodyPr>
          <a:lstStyle/>
          <a:p>
            <a:pPr algn="ctr"/>
            <a:r>
              <a:rPr lang="en-US" sz="4000" dirty="0">
                <a:ln w="0">
                  <a:solidFill>
                    <a:srgbClr val="941100"/>
                  </a:solidFill>
                </a:ln>
                <a:solidFill>
                  <a:schemeClr val="bg1"/>
                </a:solidFill>
                <a:effectLst>
                  <a:outerShdw blurRad="38100" dist="19050" dir="2700000" algn="tl" rotWithShape="0">
                    <a:schemeClr val="dk1">
                      <a:alpha val="40000"/>
                    </a:schemeClr>
                  </a:outerShdw>
                </a:effectLst>
              </a:rPr>
              <a:t>REUSE</a:t>
            </a:r>
            <a:endParaRPr lang="en-US" sz="4000" b="0" cap="none" spc="0" dirty="0">
              <a:ln w="0">
                <a:solidFill>
                  <a:srgbClr val="941100"/>
                </a:solidFill>
              </a:ln>
              <a:solidFill>
                <a:schemeClr val="bg1"/>
              </a:solidFill>
              <a:effectLst>
                <a:outerShdw blurRad="38100" dist="19050" dir="2700000" algn="tl" rotWithShape="0">
                  <a:schemeClr val="dk1">
                    <a:alpha val="40000"/>
                  </a:schemeClr>
                </a:outerShdw>
              </a:effectLst>
            </a:endParaRPr>
          </a:p>
        </p:txBody>
      </p:sp>
      <p:sp>
        <p:nvSpPr>
          <p:cNvPr id="26" name="Rectangle 25"/>
          <p:cNvSpPr/>
          <p:nvPr/>
        </p:nvSpPr>
        <p:spPr>
          <a:xfrm>
            <a:off x="6460353" y="4954910"/>
            <a:ext cx="5021162" cy="707886"/>
          </a:xfrm>
          <a:prstGeom prst="rect">
            <a:avLst/>
          </a:prstGeom>
          <a:noFill/>
        </p:spPr>
        <p:txBody>
          <a:bodyPr wrap="square" lIns="91440" tIns="45720" rIns="91440" bIns="45720">
            <a:spAutoFit/>
          </a:bodyPr>
          <a:lstStyle/>
          <a:p>
            <a:pPr algn="ctr"/>
            <a:r>
              <a:rPr lang="en-US" sz="4000" dirty="0">
                <a:ln w="0">
                  <a:solidFill>
                    <a:srgbClr val="941100"/>
                  </a:solidFill>
                </a:ln>
                <a:solidFill>
                  <a:schemeClr val="bg1"/>
                </a:solidFill>
                <a:effectLst>
                  <a:outerShdw blurRad="38100" dist="19050" dir="2700000" algn="tl" rotWithShape="0">
                    <a:schemeClr val="dk1">
                      <a:alpha val="40000"/>
                    </a:schemeClr>
                  </a:outerShdw>
                </a:effectLst>
              </a:rPr>
              <a:t>TRANSFORMATION</a:t>
            </a:r>
            <a:endParaRPr lang="en-US" sz="3600" b="0" cap="none" spc="0" dirty="0">
              <a:ln w="0">
                <a:solidFill>
                  <a:srgbClr val="941100"/>
                </a:solidFill>
              </a:ln>
              <a:solidFill>
                <a:schemeClr val="bg1"/>
              </a:solidFill>
              <a:effectLst>
                <a:outerShdw blurRad="38100" dist="19050" dir="2700000" algn="tl" rotWithShape="0">
                  <a:schemeClr val="dk1">
                    <a:alpha val="40000"/>
                  </a:schemeClr>
                </a:outerShdw>
              </a:effectLst>
            </a:endParaRPr>
          </a:p>
        </p:txBody>
      </p:sp>
      <p:sp>
        <p:nvSpPr>
          <p:cNvPr id="29" name="Oval 28"/>
          <p:cNvSpPr/>
          <p:nvPr/>
        </p:nvSpPr>
        <p:spPr>
          <a:xfrm>
            <a:off x="5070130" y="3006409"/>
            <a:ext cx="2011680" cy="2011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n w="0"/>
                <a:solidFill>
                  <a:srgbClr val="941100"/>
                </a:solidFill>
                <a:effectLst>
                  <a:outerShdw blurRad="38100" dist="19050" dir="2700000" algn="tl" rotWithShape="0">
                    <a:schemeClr val="dk1">
                      <a:alpha val="40000"/>
                    </a:schemeClr>
                  </a:outerShdw>
                </a:effectLst>
              </a:rPr>
              <a:t>NO COST TO THE USER</a:t>
            </a:r>
          </a:p>
        </p:txBody>
      </p:sp>
    </p:spTree>
    <p:extLst>
      <p:ext uri="{BB962C8B-B14F-4D97-AF65-F5344CB8AC3E}">
        <p14:creationId xmlns:p14="http://schemas.microsoft.com/office/powerpoint/2010/main" val="2018984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duotone>
              <a:prstClr val="black"/>
              <a:srgbClr val="D89492">
                <a:tint val="45000"/>
                <a:satMod val="400000"/>
              </a:srgbClr>
            </a:duotone>
            <a:extLst>
              <a:ext uri="{28A0092B-C50C-407E-A947-70E740481C1C}">
                <a14:useLocalDpi xmlns:a14="http://schemas.microsoft.com/office/drawing/2010/main" val="0"/>
              </a:ext>
            </a:extLst>
          </a:blip>
          <a:srcRect l="17122" t="798" r="24372" b="-48"/>
          <a:stretch/>
        </p:blipFill>
        <p:spPr>
          <a:xfrm>
            <a:off x="0" y="-103157"/>
            <a:ext cx="6162805" cy="7033181"/>
          </a:xfrm>
          <a:prstGeom prst="rect">
            <a:avLst/>
          </a:prstGeom>
        </p:spPr>
      </p:pic>
      <p:pic>
        <p:nvPicPr>
          <p:cNvPr id="2" name="Picture 1"/>
          <p:cNvPicPr>
            <a:picLocks noChangeAspect="1"/>
          </p:cNvPicPr>
          <p:nvPr/>
        </p:nvPicPr>
        <p:blipFill rotWithShape="1">
          <a:blip r:embed="rId4">
            <a:duotone>
              <a:prstClr val="black"/>
              <a:schemeClr val="accent1">
                <a:tint val="45000"/>
                <a:satMod val="400000"/>
              </a:schemeClr>
            </a:duotone>
            <a:alphaModFix/>
            <a:extLst>
              <a:ext uri="{28A0092B-C50C-407E-A947-70E740481C1C}">
                <a14:useLocalDpi xmlns:a14="http://schemas.microsoft.com/office/drawing/2010/main" val="0"/>
              </a:ext>
            </a:extLst>
          </a:blip>
          <a:srcRect l="28634" r="11170"/>
          <a:stretch/>
        </p:blipFill>
        <p:spPr>
          <a:xfrm>
            <a:off x="6126480" y="-31132"/>
            <a:ext cx="6126480" cy="6993513"/>
          </a:xfrm>
          <a:prstGeom prst="rect">
            <a:avLst/>
          </a:prstGeom>
        </p:spPr>
      </p:pic>
      <p:sp>
        <p:nvSpPr>
          <p:cNvPr id="4" name="Rectangle 3"/>
          <p:cNvSpPr/>
          <p:nvPr/>
        </p:nvSpPr>
        <p:spPr>
          <a:xfrm>
            <a:off x="403319" y="2951769"/>
            <a:ext cx="5319843" cy="923330"/>
          </a:xfrm>
          <a:prstGeom prst="rect">
            <a:avLst/>
          </a:prstGeom>
          <a:noFill/>
        </p:spPr>
        <p:txBody>
          <a:bodyPr wrap="square" lIns="91440" tIns="45720" rIns="91440" bIns="45720">
            <a:spAutoFit/>
          </a:bodyPr>
          <a:lstStyle/>
          <a:p>
            <a:pPr algn="ctr"/>
            <a:r>
              <a:rPr lang="en-US" sz="5400" dirty="0">
                <a:ln w="0">
                  <a:solidFill>
                    <a:schemeClr val="accent1">
                      <a:lumMod val="75000"/>
                    </a:schemeClr>
                  </a:solidFill>
                </a:ln>
                <a:solidFill>
                  <a:schemeClr val="bg1"/>
                </a:solidFill>
                <a:effectLst>
                  <a:outerShdw blurRad="38100" dist="19050" dir="2700000" algn="tl" rotWithShape="0">
                    <a:schemeClr val="dk1">
                      <a:alpha val="40000"/>
                    </a:schemeClr>
                  </a:outerShdw>
                </a:effectLst>
              </a:rPr>
              <a:t>CLASSROOM</a:t>
            </a:r>
            <a:endParaRPr lang="en-US" sz="5400" b="0" cap="none" spc="0" dirty="0">
              <a:ln w="0">
                <a:solidFill>
                  <a:schemeClr val="accent1">
                    <a:lumMod val="75000"/>
                  </a:schemeClr>
                </a:solidFill>
              </a:ln>
              <a:solidFill>
                <a:schemeClr val="bg1"/>
              </a:solidFill>
              <a:effectLst>
                <a:outerShdw blurRad="38100" dist="19050" dir="2700000" algn="tl" rotWithShape="0">
                  <a:schemeClr val="dk1">
                    <a:alpha val="40000"/>
                  </a:schemeClr>
                </a:outerShdw>
              </a:effectLst>
            </a:endParaRPr>
          </a:p>
        </p:txBody>
      </p:sp>
      <p:sp>
        <p:nvSpPr>
          <p:cNvPr id="5" name="Rectangle 4"/>
          <p:cNvSpPr/>
          <p:nvPr/>
        </p:nvSpPr>
        <p:spPr>
          <a:xfrm>
            <a:off x="6529799" y="2951769"/>
            <a:ext cx="5319843" cy="923330"/>
          </a:xfrm>
          <a:prstGeom prst="rect">
            <a:avLst/>
          </a:prstGeom>
          <a:noFill/>
        </p:spPr>
        <p:txBody>
          <a:bodyPr wrap="square" lIns="91440" tIns="45720" rIns="91440" bIns="45720">
            <a:spAutoFit/>
          </a:bodyPr>
          <a:lstStyle/>
          <a:p>
            <a:pPr algn="ctr"/>
            <a:r>
              <a:rPr lang="en-US" sz="5400" dirty="0">
                <a:ln w="0">
                  <a:solidFill>
                    <a:srgbClr val="941100"/>
                  </a:solidFill>
                </a:ln>
                <a:solidFill>
                  <a:schemeClr val="bg1"/>
                </a:solidFill>
                <a:effectLst>
                  <a:outerShdw blurRad="38100" dist="19050" dir="2700000" algn="tl" rotWithShape="0">
                    <a:schemeClr val="dk1">
                      <a:alpha val="40000"/>
                    </a:schemeClr>
                  </a:outerShdw>
                </a:effectLst>
              </a:rPr>
              <a:t>COMMUNITY</a:t>
            </a:r>
            <a:endParaRPr lang="en-US" sz="5400" b="0" cap="none" spc="0" dirty="0">
              <a:ln w="0">
                <a:solidFill>
                  <a:srgbClr val="941100"/>
                </a:solidFill>
              </a:ln>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274668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prstClr val="black"/>
              <a:schemeClr val="accent1">
                <a:tint val="45000"/>
                <a:satMod val="400000"/>
              </a:schemeClr>
            </a:duotone>
          </a:blip>
          <a:srcRect/>
          <a:stretch>
            <a:fillRect t="-9000" b="-9000"/>
          </a:stretch>
        </a:blipFill>
        <a:effectLst/>
      </p:bgPr>
    </p:bg>
    <p:spTree>
      <p:nvGrpSpPr>
        <p:cNvPr id="1" name=""/>
        <p:cNvGrpSpPr/>
        <p:nvPr/>
      </p:nvGrpSpPr>
      <p:grpSpPr>
        <a:xfrm>
          <a:off x="0" y="0"/>
          <a:ext cx="0" cy="0"/>
          <a:chOff x="0" y="0"/>
          <a:chExt cx="0" cy="0"/>
        </a:xfrm>
      </p:grpSpPr>
      <p:sp>
        <p:nvSpPr>
          <p:cNvPr id="2" name="Oval 1"/>
          <p:cNvSpPr>
            <a:spLocks noChangeAspect="1"/>
          </p:cNvSpPr>
          <p:nvPr/>
        </p:nvSpPr>
        <p:spPr>
          <a:xfrm>
            <a:off x="3489960" y="1082842"/>
            <a:ext cx="5212080" cy="5212080"/>
          </a:xfrm>
          <a:prstGeom prst="ellipse">
            <a:avLst/>
          </a:prstGeom>
          <a:solidFill>
            <a:srgbClr val="BB1F16">
              <a:alpha val="93000"/>
            </a:srgbClr>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4024827" y="1919167"/>
            <a:ext cx="4142346" cy="3539430"/>
          </a:xfrm>
          <a:prstGeom prst="rect">
            <a:avLst/>
          </a:prstGeom>
          <a:noFill/>
        </p:spPr>
        <p:txBody>
          <a:bodyPr wrap="square" lIns="91440" tIns="45720" rIns="91440" bIns="45720">
            <a:spAutoFit/>
          </a:bodyPr>
          <a:lstStyle/>
          <a:p>
            <a:pPr algn="ctr"/>
            <a:r>
              <a:rPr lang="en-US" sz="3200" dirty="0" smtClean="0">
                <a:ln w="0"/>
                <a:solidFill>
                  <a:schemeClr val="bg1"/>
                </a:solidFill>
                <a:effectLst>
                  <a:outerShdw blurRad="38100" dist="19050" dir="2700000" algn="tl" rotWithShape="0">
                    <a:schemeClr val="dk1">
                      <a:alpha val="40000"/>
                    </a:schemeClr>
                  </a:outerShdw>
                </a:effectLst>
              </a:rPr>
              <a:t>“Access to knowledge is… a basic human right. Knowledge should not be commoditized; it wants to be free.”</a:t>
            </a:r>
            <a:endParaRPr lang="en-US" sz="3200" dirty="0">
              <a:ln w="0"/>
              <a:solidFill>
                <a:schemeClr val="bg1"/>
              </a:solidFill>
              <a:effectLst>
                <a:outerShdw blurRad="38100" dist="19050" dir="2700000" algn="tl" rotWithShape="0">
                  <a:schemeClr val="dk1">
                    <a:alpha val="40000"/>
                  </a:schemeClr>
                </a:outerShdw>
              </a:effectLst>
            </a:endParaRPr>
          </a:p>
          <a:p>
            <a:pPr algn="ctr"/>
            <a:r>
              <a:rPr lang="en-US" sz="3200" dirty="0">
                <a:ln w="0"/>
                <a:solidFill>
                  <a:schemeClr val="bg1"/>
                </a:solidFill>
                <a:effectLst>
                  <a:outerShdw blurRad="38100" dist="19050" dir="2700000" algn="tl" rotWithShape="0">
                    <a:schemeClr val="dk1">
                      <a:alpha val="40000"/>
                    </a:schemeClr>
                  </a:outerShdw>
                </a:effectLst>
              </a:rPr>
              <a:t>- Jack </a:t>
            </a:r>
            <a:r>
              <a:rPr lang="en-US" sz="3200" dirty="0" err="1">
                <a:ln w="0"/>
                <a:solidFill>
                  <a:schemeClr val="bg1"/>
                </a:solidFill>
                <a:effectLst>
                  <a:outerShdw blurRad="38100" dist="19050" dir="2700000" algn="tl" rotWithShape="0">
                    <a:schemeClr val="dk1">
                      <a:alpha val="40000"/>
                    </a:schemeClr>
                  </a:outerShdw>
                </a:effectLst>
              </a:rPr>
              <a:t>Andraka</a:t>
            </a:r>
            <a:r>
              <a:rPr lang="en-US" sz="3200" dirty="0">
                <a:ln w="0"/>
                <a:solidFill>
                  <a:schemeClr val="bg1"/>
                </a:solidFill>
                <a:effectLst>
                  <a:outerShdw blurRad="38100" dist="19050" dir="2700000" algn="tl" rotWithShape="0">
                    <a:schemeClr val="dk1">
                      <a:alpha val="40000"/>
                    </a:schemeClr>
                  </a:outerShdw>
                </a:effectLst>
              </a:rPr>
              <a:t>  </a:t>
            </a:r>
            <a:endParaRPr lang="en-US" sz="3200" b="0" cap="none" spc="0" dirty="0">
              <a:ln w="0"/>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34475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a:duotone>
              <a:prstClr val="black"/>
              <a:schemeClr val="accent1">
                <a:tint val="45000"/>
                <a:satMod val="400000"/>
              </a:schemeClr>
            </a:duotone>
            <a:alphaModFix amt="32000"/>
            <a:extLst>
              <a:ext uri="{28A0092B-C50C-407E-A947-70E740481C1C}">
                <a14:useLocalDpi xmlns:a14="http://schemas.microsoft.com/office/drawing/2010/main" val="0"/>
              </a:ext>
            </a:extLst>
          </a:blip>
          <a:srcRect l="40263" b="14853"/>
          <a:stretch/>
        </p:blipFill>
        <p:spPr>
          <a:xfrm>
            <a:off x="4908884" y="-1"/>
            <a:ext cx="7283116" cy="6920754"/>
          </a:xfrm>
          <a:prstGeom prst="rect">
            <a:avLst/>
          </a:prstGeom>
        </p:spPr>
      </p:pic>
      <p:sp>
        <p:nvSpPr>
          <p:cNvPr id="11" name="Oval 10"/>
          <p:cNvSpPr/>
          <p:nvPr/>
        </p:nvSpPr>
        <p:spPr>
          <a:xfrm>
            <a:off x="5276787" y="3756296"/>
            <a:ext cx="2835515" cy="2802482"/>
          </a:xfrm>
          <a:prstGeom prst="ellipse">
            <a:avLst/>
          </a:prstGeom>
          <a:solidFill>
            <a:srgbClr val="941100">
              <a:alpha val="86000"/>
            </a:srgbClr>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8801062" y="459643"/>
            <a:ext cx="2835515" cy="2802482"/>
          </a:xfrm>
          <a:prstGeom prst="ellipse">
            <a:avLst/>
          </a:prstGeom>
          <a:solidFill>
            <a:srgbClr val="941100">
              <a:alpha val="86000"/>
            </a:srgbClr>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8801063" y="3756296"/>
            <a:ext cx="2835515" cy="2802482"/>
          </a:xfrm>
          <a:prstGeom prst="ellipse">
            <a:avLst/>
          </a:prstGeom>
          <a:solidFill>
            <a:srgbClr val="941100">
              <a:alpha val="86000"/>
            </a:srgbClr>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p:cNvSpPr/>
          <p:nvPr/>
        </p:nvSpPr>
        <p:spPr>
          <a:xfrm>
            <a:off x="5227681" y="459643"/>
            <a:ext cx="2835515" cy="2802482"/>
          </a:xfrm>
          <a:prstGeom prst="ellipse">
            <a:avLst/>
          </a:prstGeom>
          <a:solidFill>
            <a:srgbClr val="941100">
              <a:alpha val="86000"/>
            </a:srgbClr>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5697875" y="1399219"/>
            <a:ext cx="1762022"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19050" dir="2700000" algn="tl" rotWithShape="0">
                    <a:schemeClr val="dk1">
                      <a:alpha val="40000"/>
                    </a:schemeClr>
                  </a:outerShdw>
                </a:effectLst>
              </a:rPr>
              <a:t>1,298</a:t>
            </a:r>
            <a:endParaRPr lang="en-US" sz="5400" b="0" cap="none" spc="0" dirty="0">
              <a:ln w="0"/>
              <a:solidFill>
                <a:schemeClr val="bg1"/>
              </a:solidFill>
              <a:effectLst>
                <a:outerShdw blurRad="38100" dist="19050" dir="2700000" algn="tl" rotWithShape="0">
                  <a:schemeClr val="dk1">
                    <a:alpha val="40000"/>
                  </a:schemeClr>
                </a:outerShdw>
              </a:effectLst>
            </a:endParaRPr>
          </a:p>
        </p:txBody>
      </p:sp>
      <p:sp>
        <p:nvSpPr>
          <p:cNvPr id="21" name="Rectangle 20"/>
          <p:cNvSpPr/>
          <p:nvPr/>
        </p:nvSpPr>
        <p:spPr>
          <a:xfrm>
            <a:off x="9527764" y="1399219"/>
            <a:ext cx="1382110"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19050" dir="2700000" algn="tl" rotWithShape="0">
                    <a:schemeClr val="dk1">
                      <a:alpha val="40000"/>
                    </a:schemeClr>
                  </a:outerShdw>
                </a:effectLst>
              </a:rPr>
              <a:t>65%</a:t>
            </a:r>
            <a:endParaRPr lang="en-US" sz="5400" b="0" cap="none" spc="0" dirty="0">
              <a:ln w="0"/>
              <a:solidFill>
                <a:schemeClr val="bg1"/>
              </a:solidFill>
              <a:effectLst>
                <a:outerShdw blurRad="38100" dist="19050" dir="2700000" algn="tl" rotWithShape="0">
                  <a:schemeClr val="dk1">
                    <a:alpha val="40000"/>
                  </a:schemeClr>
                </a:outerShdw>
              </a:effectLst>
            </a:endParaRPr>
          </a:p>
        </p:txBody>
      </p:sp>
      <p:sp>
        <p:nvSpPr>
          <p:cNvPr id="22" name="Rectangle 21"/>
          <p:cNvSpPr/>
          <p:nvPr/>
        </p:nvSpPr>
        <p:spPr>
          <a:xfrm>
            <a:off x="6068196" y="4525002"/>
            <a:ext cx="1154483"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19050" dir="2700000" algn="tl" rotWithShape="0">
                    <a:schemeClr val="dk1">
                      <a:alpha val="40000"/>
                    </a:schemeClr>
                  </a:outerShdw>
                </a:effectLst>
              </a:rPr>
              <a:t>1/2</a:t>
            </a:r>
            <a:endParaRPr lang="en-US" sz="5400" b="0" cap="none" spc="0" dirty="0">
              <a:ln w="0"/>
              <a:solidFill>
                <a:schemeClr val="bg1"/>
              </a:solidFill>
              <a:effectLst>
                <a:outerShdw blurRad="38100" dist="19050" dir="2700000" algn="tl" rotWithShape="0">
                  <a:schemeClr val="dk1">
                    <a:alpha val="40000"/>
                  </a:schemeClr>
                </a:outerShdw>
              </a:effectLst>
            </a:endParaRPr>
          </a:p>
        </p:txBody>
      </p:sp>
      <p:pic>
        <p:nvPicPr>
          <p:cNvPr id="24" name="Picture 23"/>
          <p:cNvPicPr>
            <a:picLocks noChangeAspect="1"/>
          </p:cNvPicPr>
          <p:nvPr/>
        </p:nvPicPr>
        <p:blipFill rotWithShape="1">
          <a:blip r:embed="rId3">
            <a:duotone>
              <a:prstClr val="black"/>
              <a:schemeClr val="accent1">
                <a:tint val="45000"/>
                <a:satMod val="400000"/>
              </a:schemeClr>
            </a:duotone>
            <a:alphaModFix amt="70000"/>
            <a:extLst>
              <a:ext uri="{28A0092B-C50C-407E-A947-70E740481C1C}">
                <a14:useLocalDpi xmlns:a14="http://schemas.microsoft.com/office/drawing/2010/main" val="0"/>
              </a:ext>
            </a:extLst>
          </a:blip>
          <a:srcRect l="147" t="-15441" r="59590" b="15441"/>
          <a:stretch/>
        </p:blipFill>
        <p:spPr>
          <a:xfrm>
            <a:off x="17929" y="-1255058"/>
            <a:ext cx="4908884" cy="8127999"/>
          </a:xfrm>
          <a:prstGeom prst="rect">
            <a:avLst/>
          </a:prstGeom>
        </p:spPr>
      </p:pic>
      <p:sp>
        <p:nvSpPr>
          <p:cNvPr id="30" name="Rectangle 29"/>
          <p:cNvSpPr/>
          <p:nvPr/>
        </p:nvSpPr>
        <p:spPr>
          <a:xfrm>
            <a:off x="4441736" y="924040"/>
            <a:ext cx="4359324" cy="1908215"/>
          </a:xfrm>
          <a:prstGeom prst="rect">
            <a:avLst/>
          </a:prstGeom>
          <a:noFill/>
        </p:spPr>
        <p:txBody>
          <a:bodyPr wrap="square" lIns="91440" tIns="45720" rIns="91440" bIns="45720">
            <a:spAutoFit/>
          </a:bodyPr>
          <a:lstStyle/>
          <a:p>
            <a:r>
              <a:rPr lang="en-US" sz="5400" dirty="0">
                <a:ln w="0"/>
                <a:solidFill>
                  <a:schemeClr val="bg1"/>
                </a:solidFill>
                <a:effectLst>
                  <a:outerShdw blurRad="38100" dist="19050" dir="2700000" algn="tl" rotWithShape="0">
                    <a:schemeClr val="dk1">
                      <a:alpha val="40000"/>
                    </a:schemeClr>
                  </a:outerShdw>
                </a:effectLst>
              </a:rPr>
              <a:t>      $</a:t>
            </a:r>
          </a:p>
          <a:p>
            <a:r>
              <a:rPr lang="en-US" sz="3200" dirty="0">
                <a:ln w="0"/>
                <a:solidFill>
                  <a:schemeClr val="bg1"/>
                </a:solidFill>
                <a:effectLst>
                  <a:outerShdw blurRad="38100" dist="19050" dir="2700000" algn="tl" rotWithShape="0">
                    <a:schemeClr val="dk1">
                      <a:alpha val="40000"/>
                    </a:schemeClr>
                  </a:outerShdw>
                </a:effectLst>
              </a:rPr>
              <a:t>         </a:t>
            </a:r>
          </a:p>
          <a:p>
            <a:r>
              <a:rPr lang="en-US" sz="3200" dirty="0">
                <a:ln w="0"/>
                <a:solidFill>
                  <a:schemeClr val="bg1"/>
                </a:solidFill>
                <a:effectLst>
                  <a:outerShdw blurRad="38100" dist="19050" dir="2700000" algn="tl" rotWithShape="0">
                    <a:schemeClr val="dk1">
                      <a:alpha val="40000"/>
                    </a:schemeClr>
                  </a:outerShdw>
                </a:effectLst>
              </a:rPr>
              <a:t>            Avg. cost/yr</a:t>
            </a:r>
            <a:r>
              <a:rPr lang="en-US" sz="3200" dirty="0" smtClean="0">
                <a:ln w="0"/>
                <a:solidFill>
                  <a:schemeClr val="bg1"/>
                </a:solidFill>
                <a:effectLst>
                  <a:outerShdw blurRad="38100" dist="19050" dir="2700000" algn="tl" rotWithShape="0">
                    <a:schemeClr val="dk1">
                      <a:alpha val="40000"/>
                    </a:schemeClr>
                  </a:outerShdw>
                </a:effectLst>
              </a:rPr>
              <a:t>. </a:t>
            </a:r>
            <a:endParaRPr lang="en-US" sz="3200" b="0" cap="none" spc="0" dirty="0">
              <a:ln w="0"/>
              <a:solidFill>
                <a:schemeClr val="bg1"/>
              </a:solidFill>
              <a:effectLst>
                <a:outerShdw blurRad="38100" dist="19050" dir="2700000" algn="tl" rotWithShape="0">
                  <a:schemeClr val="dk1">
                    <a:alpha val="40000"/>
                  </a:schemeClr>
                </a:outerShdw>
              </a:effectLst>
            </a:endParaRPr>
          </a:p>
        </p:txBody>
      </p:sp>
      <p:graphicFrame>
        <p:nvGraphicFramePr>
          <p:cNvPr id="31" name="Chart 30"/>
          <p:cNvGraphicFramePr/>
          <p:nvPr>
            <p:extLst>
              <p:ext uri="{D42A27DB-BD31-4B8C-83A1-F6EECF244321}">
                <p14:modId xmlns:p14="http://schemas.microsoft.com/office/powerpoint/2010/main" val="880986453"/>
              </p:ext>
            </p:extLst>
          </p:nvPr>
        </p:nvGraphicFramePr>
        <p:xfrm>
          <a:off x="8046451" y="249592"/>
          <a:ext cx="4390272" cy="3222583"/>
        </p:xfrm>
        <a:graphic>
          <a:graphicData uri="http://schemas.openxmlformats.org/drawingml/2006/chart">
            <c:chart xmlns:c="http://schemas.openxmlformats.org/drawingml/2006/chart" xmlns:r="http://schemas.openxmlformats.org/officeDocument/2006/relationships" r:id="rId4"/>
          </a:graphicData>
        </a:graphic>
      </p:graphicFrame>
      <p:sp>
        <p:nvSpPr>
          <p:cNvPr id="33" name="Rectangle 32"/>
          <p:cNvSpPr/>
          <p:nvPr/>
        </p:nvSpPr>
        <p:spPr>
          <a:xfrm>
            <a:off x="10056856" y="1959579"/>
            <a:ext cx="184731" cy="923330"/>
          </a:xfrm>
          <a:prstGeom prst="rect">
            <a:avLst/>
          </a:prstGeom>
          <a:noFill/>
        </p:spPr>
        <p:txBody>
          <a:bodyPr wrap="none" lIns="91440" tIns="45720" rIns="91440" bIns="45720">
            <a:spAutoFit/>
          </a:bodyPr>
          <a:lstStyle/>
          <a:p>
            <a:pPr algn="ctr"/>
            <a:endParaRPr lang="en-US" sz="5400" b="0" cap="none" spc="0" dirty="0">
              <a:ln w="0"/>
              <a:solidFill>
                <a:schemeClr val="bg1"/>
              </a:solidFill>
              <a:effectLst>
                <a:outerShdw blurRad="38100" dist="19050" dir="2700000" algn="tl" rotWithShape="0">
                  <a:schemeClr val="dk1">
                    <a:alpha val="40000"/>
                  </a:schemeClr>
                </a:outerShdw>
              </a:effectLst>
            </a:endParaRPr>
          </a:p>
        </p:txBody>
      </p:sp>
      <p:sp>
        <p:nvSpPr>
          <p:cNvPr id="3" name="TextBox 2"/>
          <p:cNvSpPr txBox="1"/>
          <p:nvPr/>
        </p:nvSpPr>
        <p:spPr>
          <a:xfrm>
            <a:off x="5486400" y="5526501"/>
            <a:ext cx="2461098" cy="954107"/>
          </a:xfrm>
          <a:prstGeom prst="rect">
            <a:avLst/>
          </a:prstGeom>
          <a:noFill/>
        </p:spPr>
        <p:txBody>
          <a:bodyPr wrap="square" rtlCol="0">
            <a:spAutoFit/>
          </a:bodyPr>
          <a:lstStyle/>
          <a:p>
            <a:pPr algn="ctr"/>
            <a:r>
              <a:rPr lang="en-US" sz="1400" dirty="0">
                <a:ln w="0"/>
                <a:solidFill>
                  <a:schemeClr val="bg1"/>
                </a:solidFill>
                <a:effectLst>
                  <a:outerShdw blurRad="38100" dist="19050" dir="2700000" algn="tl" rotWithShape="0">
                    <a:schemeClr val="dk1">
                      <a:alpha val="40000"/>
                    </a:schemeClr>
                  </a:outerShdw>
                </a:effectLst>
              </a:rPr>
              <a:t>Students for whom textbook costs impacted how many/which courses were taken</a:t>
            </a:r>
            <a:r>
              <a:rPr lang="en-US" sz="1100" dirty="0"/>
              <a:t>. </a:t>
            </a:r>
          </a:p>
        </p:txBody>
      </p:sp>
      <p:sp>
        <p:nvSpPr>
          <p:cNvPr id="4" name="TextBox 3"/>
          <p:cNvSpPr txBox="1"/>
          <p:nvPr/>
        </p:nvSpPr>
        <p:spPr>
          <a:xfrm>
            <a:off x="8988357" y="4525002"/>
            <a:ext cx="2490281" cy="923330"/>
          </a:xfrm>
          <a:prstGeom prst="rect">
            <a:avLst/>
          </a:prstGeom>
          <a:noFill/>
        </p:spPr>
        <p:txBody>
          <a:bodyPr wrap="square" rtlCol="0">
            <a:spAutoFit/>
          </a:bodyPr>
          <a:lstStyle/>
          <a:p>
            <a:pPr algn="ctr"/>
            <a:r>
              <a:rPr lang="en-US" sz="5400" dirty="0">
                <a:ln w="0"/>
                <a:solidFill>
                  <a:schemeClr val="bg1"/>
                </a:solidFill>
                <a:effectLst>
                  <a:outerShdw blurRad="38100" dist="19050" dir="2700000" algn="tl" rotWithShape="0">
                    <a:schemeClr val="dk1">
                      <a:alpha val="40000"/>
                    </a:schemeClr>
                  </a:outerShdw>
                </a:effectLst>
              </a:rPr>
              <a:t>82%</a:t>
            </a:r>
            <a:endParaRPr lang="en-US" dirty="0"/>
          </a:p>
        </p:txBody>
      </p:sp>
      <p:graphicFrame>
        <p:nvGraphicFramePr>
          <p:cNvPr id="7" name="Chart 6"/>
          <p:cNvGraphicFramePr/>
          <p:nvPr>
            <p:extLst>
              <p:ext uri="{D42A27DB-BD31-4B8C-83A1-F6EECF244321}">
                <p14:modId xmlns:p14="http://schemas.microsoft.com/office/powerpoint/2010/main" val="2392970691"/>
              </p:ext>
            </p:extLst>
          </p:nvPr>
        </p:nvGraphicFramePr>
        <p:xfrm>
          <a:off x="8279067" y="3556608"/>
          <a:ext cx="3740308" cy="3360786"/>
        </p:xfrm>
        <a:graphic>
          <a:graphicData uri="http://schemas.openxmlformats.org/drawingml/2006/chart">
            <c:chart xmlns:c="http://schemas.openxmlformats.org/drawingml/2006/chart" xmlns:r="http://schemas.openxmlformats.org/officeDocument/2006/relationships" r:id="rId5"/>
          </a:graphicData>
        </a:graphic>
      </p:graphicFrame>
      <p:grpSp>
        <p:nvGrpSpPr>
          <p:cNvPr id="9" name="Group 8"/>
          <p:cNvGrpSpPr/>
          <p:nvPr/>
        </p:nvGrpSpPr>
        <p:grpSpPr>
          <a:xfrm>
            <a:off x="8277032" y="3571564"/>
            <a:ext cx="3740308" cy="3360786"/>
            <a:chOff x="1161142" y="2544931"/>
            <a:chExt cx="3740308" cy="3360786"/>
          </a:xfrm>
        </p:grpSpPr>
        <p:graphicFrame>
          <p:nvGraphicFramePr>
            <p:cNvPr id="26" name="Chart 25"/>
            <p:cNvGraphicFramePr/>
            <p:nvPr>
              <p:extLst>
                <p:ext uri="{D42A27DB-BD31-4B8C-83A1-F6EECF244321}">
                  <p14:modId xmlns:p14="http://schemas.microsoft.com/office/powerpoint/2010/main" val="3034274683"/>
                </p:ext>
              </p:extLst>
            </p:nvPr>
          </p:nvGraphicFramePr>
          <p:xfrm>
            <a:off x="1161142" y="2544931"/>
            <a:ext cx="3740308" cy="3360786"/>
          </p:xfrm>
          <a:graphic>
            <a:graphicData uri="http://schemas.openxmlformats.org/drawingml/2006/chart">
              <c:chart xmlns:c="http://schemas.openxmlformats.org/drawingml/2006/chart" xmlns:r="http://schemas.openxmlformats.org/officeDocument/2006/relationships" r:id="rId6"/>
            </a:graphicData>
          </a:graphic>
        </p:graphicFrame>
        <p:sp>
          <p:nvSpPr>
            <p:cNvPr id="27" name="Rectangle 26"/>
            <p:cNvSpPr/>
            <p:nvPr/>
          </p:nvSpPr>
          <p:spPr>
            <a:xfrm rot="2298903">
              <a:off x="1806199" y="2764446"/>
              <a:ext cx="2597745" cy="2715395"/>
            </a:xfrm>
            <a:prstGeom prst="rect">
              <a:avLst/>
            </a:prstGeom>
          </p:spPr>
          <p:txBody>
            <a:bodyPr wrap="none">
              <a:prstTxWarp prst="textArchUp">
                <a:avLst>
                  <a:gd name="adj" fmla="val 8914358"/>
                </a:avLst>
              </a:prstTxWarp>
              <a:spAutoFit/>
            </a:bodyPr>
            <a:lstStyle/>
            <a:p>
              <a:pPr algn="ctr"/>
              <a:r>
                <a:rPr lang="en-US" dirty="0">
                  <a:ln w="0"/>
                  <a:solidFill>
                    <a:schemeClr val="bg1"/>
                  </a:solidFill>
                  <a:effectLst>
                    <a:outerShdw blurRad="38100" dist="19050" dir="2700000" algn="tl" rotWithShape="0">
                      <a:schemeClr val="dk1">
                        <a:alpha val="40000"/>
                      </a:schemeClr>
                    </a:outerShdw>
                  </a:effectLst>
                </a:rPr>
                <a:t>STUDENTS WHO FELT THEY WOULD DO ‘SIGNIFICANTLY BETTER’ WITH OA COURSE MATERIALS</a:t>
              </a:r>
            </a:p>
          </p:txBody>
        </p:sp>
      </p:grpSp>
    </p:spTree>
    <p:extLst>
      <p:ext uri="{BB962C8B-B14F-4D97-AF65-F5344CB8AC3E}">
        <p14:creationId xmlns:p14="http://schemas.microsoft.com/office/powerpoint/2010/main" val="211201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30" grpId="0"/>
      <p:bldGraphic spid="31" grpId="0">
        <p:bldAsOne/>
      </p:bldGraphic>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61108" y="416217"/>
            <a:ext cx="8613768" cy="923330"/>
          </a:xfrm>
          <a:prstGeom prst="rect">
            <a:avLst/>
          </a:prstGeom>
          <a:noFill/>
        </p:spPr>
        <p:txBody>
          <a:bodyPr wrap="none" lIns="91440" tIns="45720" rIns="91440" bIns="45720">
            <a:spAutoFit/>
          </a:bodyPr>
          <a:lstStyle/>
          <a:p>
            <a:pPr algn="ctr"/>
            <a:r>
              <a:rPr lang="en-US" sz="5400" dirty="0">
                <a:ln w="0"/>
                <a:solidFill>
                  <a:srgbClr val="941100"/>
                </a:solidFill>
                <a:effectLst>
                  <a:outerShdw blurRad="38100" dist="19050" dir="2700000" algn="tl" rotWithShape="0">
                    <a:schemeClr val="dk1">
                      <a:alpha val="40000"/>
                    </a:schemeClr>
                  </a:outerShdw>
                </a:effectLst>
              </a:rPr>
              <a:t>DOES ‘OA’ MAKE THE GRADE?</a:t>
            </a:r>
            <a:endParaRPr lang="en-US" sz="5400" b="0" cap="none" spc="0" dirty="0">
              <a:ln w="0"/>
              <a:solidFill>
                <a:srgbClr val="941100"/>
              </a:solidFill>
              <a:effectLst>
                <a:outerShdw blurRad="38100" dist="19050" dir="2700000" algn="tl" rotWithShape="0">
                  <a:schemeClr val="dk1">
                    <a:alpha val="40000"/>
                  </a:schemeClr>
                </a:outerShdw>
              </a:effectLst>
            </a:endParaRPr>
          </a:p>
        </p:txBody>
      </p:sp>
      <p:sp>
        <p:nvSpPr>
          <p:cNvPr id="4" name="TextBox 3">
            <a:extLst>
              <a:ext uri="{FF2B5EF4-FFF2-40B4-BE49-F238E27FC236}">
                <a16:creationId xmlns:a16="http://schemas.microsoft.com/office/drawing/2014/main" id="{7D70A1C3-2467-4648-8374-C0093BCACAEB}"/>
              </a:ext>
            </a:extLst>
          </p:cNvPr>
          <p:cNvSpPr txBox="1"/>
          <p:nvPr/>
        </p:nvSpPr>
        <p:spPr>
          <a:xfrm>
            <a:off x="975007" y="1656993"/>
            <a:ext cx="10739552" cy="3046988"/>
          </a:xfrm>
          <a:prstGeom prst="rect">
            <a:avLst/>
          </a:prstGeom>
          <a:noFill/>
        </p:spPr>
        <p:txBody>
          <a:bodyPr wrap="square" rtlCol="0">
            <a:spAutoFit/>
          </a:bodyPr>
          <a:lstStyle/>
          <a:p>
            <a:pPr algn="just"/>
            <a:r>
              <a:rPr lang="en-US" sz="2400" dirty="0">
                <a:ln w="0"/>
                <a:solidFill>
                  <a:srgbClr val="941100"/>
                </a:solidFill>
                <a:effectLst>
                  <a:outerShdw blurRad="38100" dist="19050" dir="2700000" algn="tl" rotWithShape="0">
                    <a:schemeClr val="dk1">
                      <a:alpha val="40000"/>
                    </a:schemeClr>
                  </a:outerShdw>
                </a:effectLst>
              </a:rPr>
              <a:t>Fischer et al. (2015)</a:t>
            </a:r>
          </a:p>
          <a:p>
            <a:pPr algn="just"/>
            <a:r>
              <a:rPr lang="en-US" sz="2400" dirty="0">
                <a:ln w="0"/>
                <a:solidFill>
                  <a:srgbClr val="941100"/>
                </a:solidFill>
                <a:effectLst>
                  <a:outerShdw blurRad="38100" dist="19050" dir="2700000" algn="tl" rotWithShape="0">
                    <a:schemeClr val="dk1">
                      <a:alpha val="40000"/>
                    </a:schemeClr>
                  </a:outerShdw>
                </a:effectLst>
              </a:rPr>
              <a:t> </a:t>
            </a:r>
          </a:p>
          <a:p>
            <a:pPr marL="285750" indent="-285750" algn="just">
              <a:buFont typeface="Arial" panose="020B0604020202020204" pitchFamily="34" charset="0"/>
              <a:buChar char="•"/>
            </a:pPr>
            <a:r>
              <a:rPr lang="en-US" sz="2400" dirty="0">
                <a:ln w="0"/>
                <a:solidFill>
                  <a:srgbClr val="941100"/>
                </a:solidFill>
                <a:effectLst>
                  <a:outerShdw blurRad="38100" dist="19050" dir="2700000" algn="tl" rotWithShape="0">
                    <a:schemeClr val="dk1">
                      <a:alpha val="40000"/>
                    </a:schemeClr>
                  </a:outerShdw>
                </a:effectLst>
              </a:rPr>
              <a:t>Students whose faculty chose OER generally performed as well, or better than students whose faculty assigned commercial textbooks, in terms of course completion, final grade of C- or higher, and overall course grade. </a:t>
            </a:r>
            <a:br>
              <a:rPr lang="en-US" sz="2400" dirty="0">
                <a:ln w="0"/>
                <a:solidFill>
                  <a:srgbClr val="941100"/>
                </a:solidFill>
                <a:effectLst>
                  <a:outerShdw blurRad="38100" dist="19050" dir="2700000" algn="tl" rotWithShape="0">
                    <a:schemeClr val="dk1">
                      <a:alpha val="40000"/>
                    </a:schemeClr>
                  </a:outerShdw>
                </a:effectLst>
              </a:rPr>
            </a:br>
            <a:endParaRPr lang="en-US" sz="2400" dirty="0">
              <a:ln w="0"/>
              <a:solidFill>
                <a:srgbClr val="941100"/>
              </a:solidFill>
              <a:effectLst>
                <a:outerShdw blurRad="38100" dist="19050" dir="2700000" algn="tl" rotWithShape="0">
                  <a:schemeClr val="dk1">
                    <a:alpha val="40000"/>
                  </a:schemeClr>
                </a:outerShdw>
              </a:effectLst>
            </a:endParaRPr>
          </a:p>
          <a:p>
            <a:pPr marL="285750" indent="-285750" algn="just">
              <a:buFont typeface="Arial" panose="020B0604020202020204" pitchFamily="34" charset="0"/>
              <a:buChar char="•"/>
            </a:pPr>
            <a:r>
              <a:rPr lang="en-US" sz="2400" dirty="0">
                <a:ln w="0"/>
                <a:solidFill>
                  <a:srgbClr val="941100"/>
                </a:solidFill>
                <a:effectLst>
                  <a:outerShdw blurRad="38100" dist="19050" dir="2700000" algn="tl" rotWithShape="0">
                    <a:schemeClr val="dk1">
                      <a:alpha val="40000"/>
                    </a:schemeClr>
                  </a:outerShdw>
                </a:effectLst>
              </a:rPr>
              <a:t>Students who enrolled in courses using OER  went on to enroll in a higher number of credits the next semester. </a:t>
            </a:r>
          </a:p>
        </p:txBody>
      </p:sp>
      <p:sp>
        <p:nvSpPr>
          <p:cNvPr id="3" name="Rectangle 2"/>
          <p:cNvSpPr/>
          <p:nvPr/>
        </p:nvSpPr>
        <p:spPr>
          <a:xfrm>
            <a:off x="3639670" y="6276219"/>
            <a:ext cx="8319247" cy="430887"/>
          </a:xfrm>
          <a:prstGeom prst="rect">
            <a:avLst/>
          </a:prstGeom>
        </p:spPr>
        <p:txBody>
          <a:bodyPr wrap="square">
            <a:spAutoFit/>
          </a:bodyPr>
          <a:lstStyle/>
          <a:p>
            <a:pPr algn="just"/>
            <a:r>
              <a:rPr lang="en-US" sz="1100" dirty="0">
                <a:ln w="0"/>
                <a:solidFill>
                  <a:srgbClr val="941100"/>
                </a:solidFill>
                <a:effectLst>
                  <a:outerShdw blurRad="38100" dist="19050" dir="2700000" algn="tl" rotWithShape="0">
                    <a:schemeClr val="dk1">
                      <a:alpha val="40000"/>
                    </a:schemeClr>
                  </a:outerShdw>
                </a:effectLst>
              </a:rPr>
              <a:t>Fischer, Lane. John Hilton III, T. </a:t>
            </a:r>
            <a:r>
              <a:rPr lang="en-US" sz="1100" dirty="0">
                <a:ln w="0"/>
                <a:solidFill>
                  <a:srgbClr val="941100"/>
                </a:solidFill>
                <a:effectLst>
                  <a:outerShdw blurRad="38100" dist="19050" dir="2700000" algn="tl" rotWithShape="0">
                    <a:schemeClr val="dk1">
                      <a:alpha val="40000"/>
                    </a:schemeClr>
                  </a:outerShdw>
                </a:effectLst>
              </a:rPr>
              <a:t>Jared Robinson, and David A. </a:t>
            </a:r>
            <a:r>
              <a:rPr lang="en-US" sz="1100" dirty="0" smtClean="0">
                <a:ln w="0"/>
                <a:solidFill>
                  <a:srgbClr val="941100"/>
                </a:solidFill>
                <a:effectLst>
                  <a:outerShdw blurRad="38100" dist="19050" dir="2700000" algn="tl" rotWithShape="0">
                    <a:schemeClr val="dk1">
                      <a:alpha val="40000"/>
                    </a:schemeClr>
                  </a:outerShdw>
                </a:effectLst>
              </a:rPr>
              <a:t>Wiley (2015). </a:t>
            </a:r>
            <a:r>
              <a:rPr lang="en-US" sz="1100" dirty="0">
                <a:ln w="0"/>
                <a:solidFill>
                  <a:srgbClr val="941100"/>
                </a:solidFill>
                <a:effectLst>
                  <a:outerShdw blurRad="38100" dist="19050" dir="2700000" algn="tl" rotWithShape="0">
                    <a:schemeClr val="dk1">
                      <a:alpha val="40000"/>
                    </a:schemeClr>
                  </a:outerShdw>
                </a:effectLst>
              </a:rPr>
              <a:t>“A multi-institutional study of the impact of open textbook adoption on the learning outcomes of post-secondary students.” Journal of Computing in Higher Education.27(3): 159-172. </a:t>
            </a:r>
          </a:p>
        </p:txBody>
      </p:sp>
    </p:spTree>
    <p:extLst>
      <p:ext uri="{BB962C8B-B14F-4D97-AF65-F5344CB8AC3E}">
        <p14:creationId xmlns:p14="http://schemas.microsoft.com/office/powerpoint/2010/main" val="115657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14C742-AF57-43D6-9BBD-9521282700BB}"/>
              </a:ext>
            </a:extLst>
          </p:cNvPr>
          <p:cNvSpPr/>
          <p:nvPr/>
        </p:nvSpPr>
        <p:spPr>
          <a:xfrm>
            <a:off x="6096001" y="388592"/>
            <a:ext cx="2319556" cy="923330"/>
          </a:xfrm>
          <a:prstGeom prst="rect">
            <a:avLst/>
          </a:prstGeom>
        </p:spPr>
        <p:txBody>
          <a:bodyPr wrap="square">
            <a:spAutoFit/>
          </a:bodyPr>
          <a:lstStyle/>
          <a:p>
            <a:pPr marL="685800" indent="-685800" algn="just">
              <a:buFont typeface="Courier New" panose="02070309020205020404" pitchFamily="49" charset="0"/>
              <a:buChar char="o"/>
            </a:pPr>
            <a:r>
              <a:rPr lang="en-US" sz="5400" dirty="0">
                <a:ln w="0"/>
                <a:solidFill>
                  <a:srgbClr val="941100"/>
                </a:solidFill>
                <a:effectLst>
                  <a:outerShdw blurRad="38100" dist="19050" dir="2700000" algn="tl" rotWithShape="0">
                    <a:schemeClr val="dk1">
                      <a:alpha val="40000"/>
                    </a:schemeClr>
                  </a:outerShdw>
                </a:effectLst>
              </a:rPr>
              <a:t>Cost</a:t>
            </a:r>
          </a:p>
        </p:txBody>
      </p:sp>
      <p:sp>
        <p:nvSpPr>
          <p:cNvPr id="3" name="Rectangle 2">
            <a:extLst>
              <a:ext uri="{FF2B5EF4-FFF2-40B4-BE49-F238E27FC236}">
                <a16:creationId xmlns:a16="http://schemas.microsoft.com/office/drawing/2014/main" id="{17E1BE9D-5E47-463B-B2A2-0A684A79AF80}"/>
              </a:ext>
            </a:extLst>
          </p:cNvPr>
          <p:cNvSpPr/>
          <p:nvPr/>
        </p:nvSpPr>
        <p:spPr>
          <a:xfrm>
            <a:off x="6096000" y="1275910"/>
            <a:ext cx="6095999" cy="923330"/>
          </a:xfrm>
          <a:prstGeom prst="rect">
            <a:avLst/>
          </a:prstGeom>
        </p:spPr>
        <p:txBody>
          <a:bodyPr wrap="square">
            <a:spAutoFit/>
          </a:bodyPr>
          <a:lstStyle/>
          <a:p>
            <a:pPr marL="285750" indent="-285750" algn="just">
              <a:buFont typeface="Courier New" panose="02070309020205020404" pitchFamily="49" charset="0"/>
              <a:buChar char="o"/>
            </a:pPr>
            <a:r>
              <a:rPr lang="en-US" sz="5400" dirty="0">
                <a:ln w="0"/>
                <a:solidFill>
                  <a:srgbClr val="941100"/>
                </a:solidFill>
                <a:effectLst>
                  <a:outerShdw blurRad="38100" dist="19050" dir="2700000" algn="tl" rotWithShape="0">
                    <a:schemeClr val="dk1">
                      <a:alpha val="40000"/>
                    </a:schemeClr>
                  </a:outerShdw>
                </a:effectLst>
              </a:rPr>
              <a:t>  Access</a:t>
            </a:r>
          </a:p>
        </p:txBody>
      </p:sp>
      <p:sp>
        <p:nvSpPr>
          <p:cNvPr id="4" name="Rectangle 3">
            <a:extLst>
              <a:ext uri="{FF2B5EF4-FFF2-40B4-BE49-F238E27FC236}">
                <a16:creationId xmlns:a16="http://schemas.microsoft.com/office/drawing/2014/main" id="{C00AA378-F8CF-4AC3-93CA-E93E83C081F7}"/>
              </a:ext>
            </a:extLst>
          </p:cNvPr>
          <p:cNvSpPr/>
          <p:nvPr/>
        </p:nvSpPr>
        <p:spPr>
          <a:xfrm>
            <a:off x="6095999" y="2163228"/>
            <a:ext cx="6095999" cy="923330"/>
          </a:xfrm>
          <a:prstGeom prst="rect">
            <a:avLst/>
          </a:prstGeom>
        </p:spPr>
        <p:txBody>
          <a:bodyPr wrap="square">
            <a:spAutoFit/>
          </a:bodyPr>
          <a:lstStyle/>
          <a:p>
            <a:pPr marL="285750" indent="-285750" algn="just">
              <a:buFont typeface="Courier New" panose="02070309020205020404" pitchFamily="49" charset="0"/>
              <a:buChar char="o"/>
            </a:pPr>
            <a:r>
              <a:rPr lang="en-US" sz="5400" dirty="0">
                <a:ln w="0"/>
                <a:solidFill>
                  <a:srgbClr val="941100"/>
                </a:solidFill>
                <a:effectLst>
                  <a:outerShdw blurRad="38100" dist="19050" dir="2700000" algn="tl" rotWithShape="0">
                    <a:schemeClr val="dk1">
                      <a:alpha val="40000"/>
                    </a:schemeClr>
                  </a:outerShdw>
                </a:effectLst>
              </a:rPr>
              <a:t>  Participation</a:t>
            </a:r>
          </a:p>
        </p:txBody>
      </p:sp>
      <p:sp>
        <p:nvSpPr>
          <p:cNvPr id="5" name="Rectangle 4">
            <a:extLst>
              <a:ext uri="{FF2B5EF4-FFF2-40B4-BE49-F238E27FC236}">
                <a16:creationId xmlns:a16="http://schemas.microsoft.com/office/drawing/2014/main" id="{9DE7D584-D5D1-4BF3-B812-EA671045D712}"/>
              </a:ext>
            </a:extLst>
          </p:cNvPr>
          <p:cNvSpPr/>
          <p:nvPr/>
        </p:nvSpPr>
        <p:spPr>
          <a:xfrm>
            <a:off x="6095998" y="3086558"/>
            <a:ext cx="6095999" cy="923330"/>
          </a:xfrm>
          <a:prstGeom prst="rect">
            <a:avLst/>
          </a:prstGeom>
        </p:spPr>
        <p:txBody>
          <a:bodyPr wrap="square">
            <a:spAutoFit/>
          </a:bodyPr>
          <a:lstStyle/>
          <a:p>
            <a:pPr marL="285750" indent="-285750" algn="just">
              <a:buFont typeface="Courier New" panose="02070309020205020404" pitchFamily="49" charset="0"/>
              <a:buChar char="o"/>
            </a:pPr>
            <a:r>
              <a:rPr lang="en-US" sz="5400" dirty="0">
                <a:ln w="0"/>
                <a:solidFill>
                  <a:srgbClr val="941100"/>
                </a:solidFill>
                <a:effectLst>
                  <a:outerShdw blurRad="38100" dist="19050" dir="2700000" algn="tl" rotWithShape="0">
                    <a:schemeClr val="dk1">
                      <a:alpha val="40000"/>
                    </a:schemeClr>
                  </a:outerShdw>
                </a:effectLst>
              </a:rPr>
              <a:t>  Innovation</a:t>
            </a:r>
          </a:p>
        </p:txBody>
      </p:sp>
      <p:pic>
        <p:nvPicPr>
          <p:cNvPr id="6" name="Picture 5">
            <a:extLst>
              <a:ext uri="{FF2B5EF4-FFF2-40B4-BE49-F238E27FC236}">
                <a16:creationId xmlns:a16="http://schemas.microsoft.com/office/drawing/2014/main" id="{E1EE7078-83E2-4B91-B4DE-4B69517748D1}"/>
              </a:ext>
            </a:extLst>
          </p:cNvPr>
          <p:cNvPicPr>
            <a:picLocks noChangeAspect="1"/>
          </p:cNvPicPr>
          <p:nvPr/>
        </p:nvPicPr>
        <p:blipFill rotWithShape="1">
          <a:blip r:embed="rId3">
            <a:duotone>
              <a:prstClr val="black"/>
              <a:schemeClr val="accent1">
                <a:tint val="45000"/>
                <a:satMod val="400000"/>
              </a:schemeClr>
            </a:duotone>
            <a:alphaModFix amt="32000"/>
            <a:extLst>
              <a:ext uri="{28A0092B-C50C-407E-A947-70E740481C1C}">
                <a14:useLocalDpi xmlns:a14="http://schemas.microsoft.com/office/drawing/2010/main" val="0"/>
              </a:ext>
            </a:extLst>
          </a:blip>
          <a:srcRect l="38304" b="15427"/>
          <a:stretch/>
        </p:blipFill>
        <p:spPr>
          <a:xfrm>
            <a:off x="4669971" y="2"/>
            <a:ext cx="7522029" cy="6857999"/>
          </a:xfrm>
          <a:prstGeom prst="rect">
            <a:avLst/>
          </a:prstGeom>
        </p:spPr>
      </p:pic>
      <p:pic>
        <p:nvPicPr>
          <p:cNvPr id="9" name="Picture 8">
            <a:extLst>
              <a:ext uri="{FF2B5EF4-FFF2-40B4-BE49-F238E27FC236}">
                <a16:creationId xmlns:a16="http://schemas.microsoft.com/office/drawing/2014/main" id="{6BE105B7-8A94-49AB-BB46-0AFAA85CF886}"/>
              </a:ext>
            </a:extLst>
          </p:cNvPr>
          <p:cNvPicPr>
            <a:picLocks noChangeAspect="1"/>
          </p:cNvPicPr>
          <p:nvPr/>
        </p:nvPicPr>
        <p:blipFill rotWithShape="1">
          <a:blip r:embed="rId4">
            <a:duotone>
              <a:prstClr val="black"/>
              <a:schemeClr val="accent1">
                <a:tint val="45000"/>
                <a:satMod val="400000"/>
              </a:schemeClr>
            </a:duotone>
            <a:alphaModFix amt="73000"/>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r="61696" b="15427"/>
          <a:stretch/>
        </p:blipFill>
        <p:spPr>
          <a:xfrm>
            <a:off x="0" y="1"/>
            <a:ext cx="4669971" cy="6858000"/>
          </a:xfrm>
          <a:prstGeom prst="rect">
            <a:avLst/>
          </a:prstGeom>
        </p:spPr>
      </p:pic>
    </p:spTree>
    <p:extLst>
      <p:ext uri="{BB962C8B-B14F-4D97-AF65-F5344CB8AC3E}">
        <p14:creationId xmlns:p14="http://schemas.microsoft.com/office/powerpoint/2010/main" val="421652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40000"/>
          </a:schemeClr>
        </a:solidFill>
        <a:effectLst/>
      </p:bgPr>
    </p:bg>
    <p:spTree>
      <p:nvGrpSpPr>
        <p:cNvPr id="1" name=""/>
        <p:cNvGrpSpPr/>
        <p:nvPr/>
      </p:nvGrpSpPr>
      <p:grpSpPr>
        <a:xfrm>
          <a:off x="0" y="0"/>
          <a:ext cx="0" cy="0"/>
          <a:chOff x="0" y="0"/>
          <a:chExt cx="0" cy="0"/>
        </a:xfrm>
      </p:grpSpPr>
      <p:grpSp>
        <p:nvGrpSpPr>
          <p:cNvPr id="8" name="Group 7"/>
          <p:cNvGrpSpPr/>
          <p:nvPr/>
        </p:nvGrpSpPr>
        <p:grpSpPr>
          <a:xfrm>
            <a:off x="2239670" y="504498"/>
            <a:ext cx="7712660" cy="5884560"/>
            <a:chOff x="2277921" y="504498"/>
            <a:chExt cx="7712660" cy="5884560"/>
          </a:xfrm>
        </p:grpSpPr>
        <p:sp>
          <p:nvSpPr>
            <p:cNvPr id="4" name="Rectangle 3"/>
            <p:cNvSpPr/>
            <p:nvPr/>
          </p:nvSpPr>
          <p:spPr>
            <a:xfrm>
              <a:off x="2277921" y="769122"/>
              <a:ext cx="3290968" cy="5355312"/>
            </a:xfrm>
            <a:prstGeom prst="rect">
              <a:avLst/>
            </a:prstGeom>
          </p:spPr>
          <p:txBody>
            <a:bodyPr wrap="square">
              <a:spAutoFit/>
            </a:bodyPr>
            <a:lstStyle/>
            <a:p>
              <a:pPr algn="r"/>
              <a:r>
                <a:rPr lang="en-US" dirty="0">
                  <a:ln w="0"/>
                  <a:solidFill>
                    <a:srgbClr val="941100"/>
                  </a:solidFill>
                  <a:effectLst>
                    <a:outerShdw blurRad="38100" dist="19050" dir="2700000" algn="tl" rotWithShape="0">
                      <a:schemeClr val="dk1">
                        <a:alpha val="40000"/>
                      </a:schemeClr>
                    </a:outerShdw>
                  </a:effectLst>
                </a:rPr>
                <a:t>BOOKS</a:t>
              </a:r>
            </a:p>
            <a:p>
              <a:pPr algn="r"/>
              <a:r>
                <a:rPr lang="en-US" dirty="0">
                  <a:ln w="0"/>
                  <a:solidFill>
                    <a:srgbClr val="941100"/>
                  </a:solidFill>
                  <a:effectLst>
                    <a:outerShdw blurRad="38100" dist="19050" dir="2700000" algn="tl" rotWithShape="0">
                      <a:schemeClr val="dk1">
                        <a:alpha val="40000"/>
                      </a:schemeClr>
                    </a:outerShdw>
                  </a:effectLst>
                </a:rPr>
                <a:t>TEXTBOOKS</a:t>
              </a:r>
            </a:p>
            <a:p>
              <a:pPr algn="r"/>
              <a:r>
                <a:rPr lang="en-US" dirty="0">
                  <a:ln w="0"/>
                  <a:solidFill>
                    <a:srgbClr val="941100"/>
                  </a:solidFill>
                  <a:effectLst>
                    <a:outerShdw blurRad="38100" dist="19050" dir="2700000" algn="tl" rotWithShape="0">
                      <a:schemeClr val="dk1">
                        <a:alpha val="40000"/>
                      </a:schemeClr>
                    </a:outerShdw>
                  </a:effectLst>
                </a:rPr>
                <a:t>ARTICLES</a:t>
              </a:r>
            </a:p>
            <a:p>
              <a:pPr algn="r"/>
              <a:r>
                <a:rPr lang="en-US" dirty="0">
                  <a:ln w="0"/>
                  <a:solidFill>
                    <a:srgbClr val="941100"/>
                  </a:solidFill>
                  <a:effectLst>
                    <a:outerShdw blurRad="38100" dist="19050" dir="2700000" algn="tl" rotWithShape="0">
                      <a:schemeClr val="dk1">
                        <a:alpha val="40000"/>
                      </a:schemeClr>
                    </a:outerShdw>
                  </a:effectLst>
                </a:rPr>
                <a:t>BLOGS</a:t>
              </a:r>
            </a:p>
            <a:p>
              <a:pPr algn="r"/>
              <a:r>
                <a:rPr lang="en-US" dirty="0">
                  <a:ln w="0"/>
                  <a:solidFill>
                    <a:srgbClr val="941100"/>
                  </a:solidFill>
                  <a:effectLst>
                    <a:outerShdw blurRad="38100" dist="19050" dir="2700000" algn="tl" rotWithShape="0">
                      <a:schemeClr val="dk1">
                        <a:alpha val="40000"/>
                      </a:schemeClr>
                    </a:outerShdw>
                  </a:effectLst>
                </a:rPr>
                <a:t>WIKIS</a:t>
              </a:r>
            </a:p>
            <a:p>
              <a:pPr algn="r"/>
              <a:r>
                <a:rPr lang="en-US" dirty="0">
                  <a:ln w="0"/>
                  <a:solidFill>
                    <a:srgbClr val="941100"/>
                  </a:solidFill>
                  <a:effectLst>
                    <a:outerShdw blurRad="38100" dist="19050" dir="2700000" algn="tl" rotWithShape="0">
                      <a:schemeClr val="dk1">
                        <a:alpha val="40000"/>
                      </a:schemeClr>
                    </a:outerShdw>
                  </a:effectLst>
                </a:rPr>
                <a:t>SCIENTIFIC DATA</a:t>
              </a:r>
            </a:p>
            <a:p>
              <a:pPr algn="r"/>
              <a:r>
                <a:rPr lang="en-US" dirty="0">
                  <a:ln w="0"/>
                  <a:solidFill>
                    <a:srgbClr val="941100"/>
                  </a:solidFill>
                  <a:effectLst>
                    <a:outerShdw blurRad="38100" dist="19050" dir="2700000" algn="tl" rotWithShape="0">
                      <a:schemeClr val="dk1">
                        <a:alpha val="40000"/>
                      </a:schemeClr>
                    </a:outerShdw>
                  </a:effectLst>
                </a:rPr>
                <a:t>VIDEOS</a:t>
              </a:r>
            </a:p>
            <a:p>
              <a:pPr algn="r"/>
              <a:r>
                <a:rPr lang="en-US" dirty="0">
                  <a:ln w="0"/>
                  <a:solidFill>
                    <a:srgbClr val="941100"/>
                  </a:solidFill>
                  <a:effectLst>
                    <a:outerShdw blurRad="38100" dist="19050" dir="2700000" algn="tl" rotWithShape="0">
                      <a:schemeClr val="dk1">
                        <a:alpha val="40000"/>
                      </a:schemeClr>
                    </a:outerShdw>
                  </a:effectLst>
                </a:rPr>
                <a:t>ANIMATIONS</a:t>
              </a:r>
            </a:p>
            <a:p>
              <a:pPr algn="r"/>
              <a:r>
                <a:rPr lang="en-US" dirty="0">
                  <a:ln w="0"/>
                  <a:solidFill>
                    <a:srgbClr val="941100"/>
                  </a:solidFill>
                  <a:effectLst>
                    <a:outerShdw blurRad="38100" dist="19050" dir="2700000" algn="tl" rotWithShape="0">
                      <a:schemeClr val="dk1">
                        <a:alpha val="40000"/>
                      </a:schemeClr>
                    </a:outerShdw>
                  </a:effectLst>
                </a:rPr>
                <a:t>MUSIC</a:t>
              </a:r>
            </a:p>
            <a:p>
              <a:pPr algn="r"/>
              <a:r>
                <a:rPr lang="en-US" dirty="0">
                  <a:ln w="0"/>
                  <a:solidFill>
                    <a:srgbClr val="941100"/>
                  </a:solidFill>
                  <a:effectLst>
                    <a:outerShdw blurRad="38100" dist="19050" dir="2700000" algn="tl" rotWithShape="0">
                      <a:schemeClr val="dk1">
                        <a:alpha val="40000"/>
                      </a:schemeClr>
                    </a:outerShdw>
                  </a:effectLst>
                </a:rPr>
                <a:t>AUDIO RECORDINGS</a:t>
              </a:r>
            </a:p>
            <a:p>
              <a:pPr algn="r"/>
              <a:r>
                <a:rPr lang="en-US" dirty="0">
                  <a:ln w="0"/>
                  <a:solidFill>
                    <a:srgbClr val="941100"/>
                  </a:solidFill>
                  <a:effectLst>
                    <a:outerShdw blurRad="38100" dist="19050" dir="2700000" algn="tl" rotWithShape="0">
                      <a:schemeClr val="dk1">
                        <a:alpha val="40000"/>
                      </a:schemeClr>
                    </a:outerShdw>
                  </a:effectLst>
                </a:rPr>
                <a:t>ART</a:t>
              </a:r>
            </a:p>
            <a:p>
              <a:pPr algn="r"/>
              <a:r>
                <a:rPr lang="en-US" dirty="0">
                  <a:ln w="0"/>
                  <a:solidFill>
                    <a:srgbClr val="941100"/>
                  </a:solidFill>
                  <a:effectLst>
                    <a:outerShdw blurRad="38100" dist="19050" dir="2700000" algn="tl" rotWithShape="0">
                      <a:schemeClr val="dk1">
                        <a:alpha val="40000"/>
                      </a:schemeClr>
                    </a:outerShdw>
                  </a:effectLst>
                </a:rPr>
                <a:t>IMAGES</a:t>
              </a:r>
            </a:p>
            <a:p>
              <a:pPr algn="r"/>
              <a:r>
                <a:rPr lang="en-US" dirty="0">
                  <a:ln w="0"/>
                  <a:solidFill>
                    <a:srgbClr val="941100"/>
                  </a:solidFill>
                  <a:effectLst>
                    <a:outerShdw blurRad="38100" dist="19050" dir="2700000" algn="tl" rotWithShape="0">
                      <a:schemeClr val="dk1">
                        <a:alpha val="40000"/>
                      </a:schemeClr>
                    </a:outerShdw>
                  </a:effectLst>
                </a:rPr>
                <a:t>PHOTOGRAPHY</a:t>
              </a:r>
            </a:p>
            <a:p>
              <a:pPr algn="r"/>
              <a:r>
                <a:rPr lang="en-US" dirty="0">
                  <a:ln w="0"/>
                  <a:solidFill>
                    <a:srgbClr val="941100"/>
                  </a:solidFill>
                  <a:effectLst>
                    <a:outerShdw blurRad="38100" dist="19050" dir="2700000" algn="tl" rotWithShape="0">
                      <a:schemeClr val="dk1">
                        <a:alpha val="40000"/>
                      </a:schemeClr>
                    </a:outerShdw>
                  </a:effectLst>
                </a:rPr>
                <a:t>GRAPHICS</a:t>
              </a:r>
            </a:p>
            <a:p>
              <a:pPr algn="r"/>
              <a:r>
                <a:rPr lang="en-US" dirty="0">
                  <a:ln w="0"/>
                  <a:solidFill>
                    <a:srgbClr val="941100"/>
                  </a:solidFill>
                  <a:effectLst>
                    <a:outerShdw blurRad="38100" dist="19050" dir="2700000" algn="tl" rotWithShape="0">
                      <a:schemeClr val="dk1">
                        <a:alpha val="40000"/>
                      </a:schemeClr>
                    </a:outerShdw>
                  </a:effectLst>
                </a:rPr>
                <a:t>SOFTWARE</a:t>
              </a:r>
            </a:p>
            <a:p>
              <a:pPr algn="r"/>
              <a:r>
                <a:rPr lang="en-US" dirty="0">
                  <a:ln w="0"/>
                  <a:solidFill>
                    <a:srgbClr val="941100"/>
                  </a:solidFill>
                  <a:effectLst>
                    <a:outerShdw blurRad="38100" dist="19050" dir="2700000" algn="tl" rotWithShape="0">
                      <a:schemeClr val="dk1">
                        <a:alpha val="40000"/>
                      </a:schemeClr>
                    </a:outerShdw>
                  </a:effectLst>
                </a:rPr>
                <a:t>3-D MODELS</a:t>
              </a:r>
            </a:p>
            <a:p>
              <a:pPr algn="r"/>
              <a:r>
                <a:rPr lang="en-US" dirty="0">
                  <a:ln w="0"/>
                  <a:solidFill>
                    <a:srgbClr val="941100"/>
                  </a:solidFill>
                  <a:effectLst>
                    <a:outerShdw blurRad="38100" dist="19050" dir="2700000" algn="tl" rotWithShape="0">
                      <a:schemeClr val="dk1">
                        <a:alpha val="40000"/>
                      </a:schemeClr>
                    </a:outerShdw>
                  </a:effectLst>
                </a:rPr>
                <a:t>BLUEPRINTS AND SCHEMATICS</a:t>
              </a:r>
            </a:p>
            <a:p>
              <a:pPr algn="r"/>
              <a:r>
                <a:rPr lang="en-US" dirty="0">
                  <a:ln w="0"/>
                  <a:solidFill>
                    <a:srgbClr val="941100"/>
                  </a:solidFill>
                  <a:effectLst>
                    <a:outerShdw blurRad="38100" dist="19050" dir="2700000" algn="tl" rotWithShape="0">
                      <a:schemeClr val="dk1">
                        <a:alpha val="40000"/>
                      </a:schemeClr>
                    </a:outerShdw>
                  </a:effectLst>
                </a:rPr>
                <a:t>GAMES</a:t>
              </a:r>
            </a:p>
            <a:p>
              <a:pPr algn="r"/>
              <a:endParaRPr lang="en-US" dirty="0">
                <a:ln w="0"/>
                <a:solidFill>
                  <a:srgbClr val="941100"/>
                </a:solidFill>
                <a:effectLst>
                  <a:outerShdw blurRad="38100" dist="19050" dir="2700000" algn="tl" rotWithShape="0">
                    <a:schemeClr val="dk1">
                      <a:alpha val="40000"/>
                    </a:schemeClr>
                  </a:outerShdw>
                </a:effectLst>
              </a:endParaRPr>
            </a:p>
          </p:txBody>
        </p:sp>
        <p:sp>
          <p:nvSpPr>
            <p:cNvPr id="5" name="Rectangle 4"/>
            <p:cNvSpPr/>
            <p:nvPr/>
          </p:nvSpPr>
          <p:spPr>
            <a:xfrm>
              <a:off x="6699613" y="1033746"/>
              <a:ext cx="3290968" cy="5355312"/>
            </a:xfrm>
            <a:prstGeom prst="rect">
              <a:avLst/>
            </a:prstGeom>
          </p:spPr>
          <p:txBody>
            <a:bodyPr wrap="square">
              <a:spAutoFit/>
            </a:bodyPr>
            <a:lstStyle/>
            <a:p>
              <a:r>
                <a:rPr lang="en-US" dirty="0">
                  <a:ln w="0"/>
                  <a:solidFill>
                    <a:srgbClr val="941100"/>
                  </a:solidFill>
                  <a:effectLst>
                    <a:outerShdw blurRad="38100" dist="19050" dir="2700000" algn="tl" rotWithShape="0">
                      <a:schemeClr val="dk1">
                        <a:alpha val="40000"/>
                      </a:schemeClr>
                    </a:outerShdw>
                  </a:effectLst>
                </a:rPr>
                <a:t>MAPS</a:t>
              </a:r>
            </a:p>
            <a:p>
              <a:r>
                <a:rPr lang="en-US" dirty="0">
                  <a:ln w="0"/>
                  <a:solidFill>
                    <a:srgbClr val="941100"/>
                  </a:solidFill>
                  <a:effectLst>
                    <a:outerShdw blurRad="38100" dist="19050" dir="2700000" algn="tl" rotWithShape="0">
                      <a:schemeClr val="dk1">
                        <a:alpha val="40000"/>
                      </a:schemeClr>
                    </a:outerShdw>
                  </a:effectLst>
                </a:rPr>
                <a:t>HISTORICAL MANUSCRIPTS</a:t>
              </a:r>
            </a:p>
            <a:p>
              <a:r>
                <a:rPr lang="en-US" dirty="0">
                  <a:ln w="0"/>
                  <a:solidFill>
                    <a:srgbClr val="941100"/>
                  </a:solidFill>
                  <a:effectLst>
                    <a:outerShdw blurRad="38100" dist="19050" dir="2700000" algn="tl" rotWithShape="0">
                      <a:schemeClr val="dk1">
                        <a:alpha val="40000"/>
                      </a:schemeClr>
                    </a:outerShdw>
                  </a:effectLst>
                </a:rPr>
                <a:t>OTHER ARCHIVAL MATERIALS</a:t>
              </a:r>
            </a:p>
            <a:p>
              <a:r>
                <a:rPr lang="en-US" dirty="0">
                  <a:ln w="0"/>
                  <a:solidFill>
                    <a:srgbClr val="941100"/>
                  </a:solidFill>
                  <a:effectLst>
                    <a:outerShdw blurRad="38100" dist="19050" dir="2700000" algn="tl" rotWithShape="0">
                      <a:schemeClr val="dk1">
                        <a:alpha val="40000"/>
                      </a:schemeClr>
                    </a:outerShdw>
                  </a:effectLst>
                </a:rPr>
                <a:t>GOVERNMENT DOCUMENTS</a:t>
              </a:r>
            </a:p>
            <a:p>
              <a:r>
                <a:rPr lang="en-US" dirty="0">
                  <a:ln w="0"/>
                  <a:solidFill>
                    <a:srgbClr val="941100"/>
                  </a:solidFill>
                  <a:effectLst>
                    <a:outerShdw blurRad="38100" dist="19050" dir="2700000" algn="tl" rotWithShape="0">
                      <a:schemeClr val="dk1">
                        <a:alpha val="40000"/>
                      </a:schemeClr>
                    </a:outerShdw>
                  </a:effectLst>
                </a:rPr>
                <a:t>PODCASTS</a:t>
              </a:r>
            </a:p>
            <a:p>
              <a:r>
                <a:rPr lang="en-US" dirty="0">
                  <a:ln w="0"/>
                  <a:solidFill>
                    <a:srgbClr val="941100"/>
                  </a:solidFill>
                  <a:effectLst>
                    <a:outerShdw blurRad="38100" dist="19050" dir="2700000" algn="tl" rotWithShape="0">
                      <a:schemeClr val="dk1">
                        <a:alpha val="40000"/>
                      </a:schemeClr>
                    </a:outerShdw>
                  </a:effectLst>
                </a:rPr>
                <a:t>WEBINARS</a:t>
              </a:r>
            </a:p>
            <a:p>
              <a:r>
                <a:rPr lang="en-US" dirty="0">
                  <a:ln w="0"/>
                  <a:solidFill>
                    <a:srgbClr val="941100"/>
                  </a:solidFill>
                  <a:effectLst>
                    <a:outerShdw blurRad="38100" dist="19050" dir="2700000" algn="tl" rotWithShape="0">
                      <a:schemeClr val="dk1">
                        <a:alpha val="40000"/>
                      </a:schemeClr>
                    </a:outerShdw>
                  </a:effectLst>
                </a:rPr>
                <a:t>ENTIRE COURSES</a:t>
              </a:r>
            </a:p>
            <a:p>
              <a:r>
                <a:rPr lang="en-US" dirty="0">
                  <a:ln w="0"/>
                  <a:solidFill>
                    <a:srgbClr val="941100"/>
                  </a:solidFill>
                  <a:effectLst>
                    <a:outerShdw blurRad="38100" dist="19050" dir="2700000" algn="tl" rotWithShape="0">
                      <a:schemeClr val="dk1">
                        <a:alpha val="40000"/>
                      </a:schemeClr>
                    </a:outerShdw>
                  </a:effectLst>
                </a:rPr>
                <a:t>ALGORITHMS</a:t>
              </a:r>
            </a:p>
            <a:p>
              <a:r>
                <a:rPr lang="en-US" dirty="0">
                  <a:ln w="0"/>
                  <a:solidFill>
                    <a:srgbClr val="941100"/>
                  </a:solidFill>
                  <a:effectLst>
                    <a:outerShdw blurRad="38100" dist="19050" dir="2700000" algn="tl" rotWithShape="0">
                      <a:schemeClr val="dk1">
                        <a:alpha val="40000"/>
                      </a:schemeClr>
                    </a:outerShdw>
                  </a:effectLst>
                </a:rPr>
                <a:t>WEBSITES</a:t>
              </a:r>
            </a:p>
            <a:p>
              <a:r>
                <a:rPr lang="en-US" dirty="0">
                  <a:ln w="0"/>
                  <a:solidFill>
                    <a:srgbClr val="941100"/>
                  </a:solidFill>
                  <a:effectLst>
                    <a:outerShdw blurRad="38100" dist="19050" dir="2700000" algn="tl" rotWithShape="0">
                      <a:schemeClr val="dk1">
                        <a:alpha val="40000"/>
                      </a:schemeClr>
                    </a:outerShdw>
                  </a:effectLst>
                </a:rPr>
                <a:t>PRESENTATIONS</a:t>
              </a:r>
            </a:p>
            <a:p>
              <a:r>
                <a:rPr lang="en-US" dirty="0">
                  <a:ln w="0"/>
                  <a:solidFill>
                    <a:srgbClr val="941100"/>
                  </a:solidFill>
                  <a:effectLst>
                    <a:outerShdw blurRad="38100" dist="19050" dir="2700000" algn="tl" rotWithShape="0">
                      <a:schemeClr val="dk1">
                        <a:alpha val="40000"/>
                      </a:schemeClr>
                    </a:outerShdw>
                  </a:effectLst>
                </a:rPr>
                <a:t>SIMULATIONS</a:t>
              </a:r>
            </a:p>
            <a:p>
              <a:r>
                <a:rPr lang="en-US" dirty="0">
                  <a:ln w="0"/>
                  <a:solidFill>
                    <a:srgbClr val="941100"/>
                  </a:solidFill>
                  <a:effectLst>
                    <a:outerShdw blurRad="38100" dist="19050" dir="2700000" algn="tl" rotWithShape="0">
                      <a:schemeClr val="dk1">
                        <a:alpha val="40000"/>
                      </a:schemeClr>
                    </a:outerShdw>
                  </a:effectLst>
                </a:rPr>
                <a:t>LESSON PLANS</a:t>
              </a:r>
            </a:p>
            <a:p>
              <a:r>
                <a:rPr lang="en-US" dirty="0">
                  <a:ln w="0"/>
                  <a:solidFill>
                    <a:srgbClr val="941100"/>
                  </a:solidFill>
                  <a:effectLst>
                    <a:outerShdw blurRad="38100" dist="19050" dir="2700000" algn="tl" rotWithShape="0">
                      <a:schemeClr val="dk1">
                        <a:alpha val="40000"/>
                      </a:schemeClr>
                    </a:outerShdw>
                  </a:effectLst>
                </a:rPr>
                <a:t>ASSIGNMENTS</a:t>
              </a:r>
            </a:p>
            <a:p>
              <a:r>
                <a:rPr lang="en-US" dirty="0">
                  <a:ln w="0"/>
                  <a:solidFill>
                    <a:srgbClr val="941100"/>
                  </a:solidFill>
                  <a:effectLst>
                    <a:outerShdw blurRad="38100" dist="19050" dir="2700000" algn="tl" rotWithShape="0">
                      <a:schemeClr val="dk1">
                        <a:alpha val="40000"/>
                      </a:schemeClr>
                    </a:outerShdw>
                  </a:effectLst>
                </a:rPr>
                <a:t>TESTS AND EXAMS</a:t>
              </a:r>
            </a:p>
            <a:p>
              <a:r>
                <a:rPr lang="en-US" dirty="0">
                  <a:ln w="0"/>
                  <a:solidFill>
                    <a:srgbClr val="941100"/>
                  </a:solidFill>
                  <a:effectLst>
                    <a:outerShdw blurRad="38100" dist="19050" dir="2700000" algn="tl" rotWithShape="0">
                      <a:schemeClr val="dk1">
                        <a:alpha val="40000"/>
                      </a:schemeClr>
                    </a:outerShdw>
                  </a:effectLst>
                </a:rPr>
                <a:t>TUTORIALS</a:t>
              </a:r>
            </a:p>
            <a:p>
              <a:r>
                <a:rPr lang="en-US" dirty="0">
                  <a:ln w="0"/>
                  <a:solidFill>
                    <a:srgbClr val="941100"/>
                  </a:solidFill>
                  <a:effectLst>
                    <a:outerShdw blurRad="38100" dist="19050" dir="2700000" algn="tl" rotWithShape="0">
                      <a:schemeClr val="dk1">
                        <a:alpha val="40000"/>
                      </a:schemeClr>
                    </a:outerShdw>
                  </a:effectLst>
                </a:rPr>
                <a:t>SYLLABI</a:t>
              </a:r>
            </a:p>
            <a:p>
              <a:r>
                <a:rPr lang="en-US" dirty="0">
                  <a:ln w="0"/>
                  <a:solidFill>
                    <a:srgbClr val="941100"/>
                  </a:solidFill>
                  <a:effectLst>
                    <a:outerShdw blurRad="38100" dist="19050" dir="2700000" algn="tl" rotWithShape="0">
                      <a:schemeClr val="dk1">
                        <a:alpha val="40000"/>
                      </a:schemeClr>
                    </a:outerShdw>
                  </a:effectLst>
                </a:rPr>
                <a:t>AND MANY MORE</a:t>
              </a:r>
              <a:r>
                <a:rPr lang="mr-IN" dirty="0">
                  <a:ln w="0"/>
                  <a:solidFill>
                    <a:srgbClr val="941100"/>
                  </a:solidFill>
                  <a:effectLst>
                    <a:outerShdw blurRad="38100" dist="19050" dir="2700000" algn="tl" rotWithShape="0">
                      <a:schemeClr val="dk1">
                        <a:alpha val="40000"/>
                      </a:schemeClr>
                    </a:outerShdw>
                  </a:effectLst>
                </a:rPr>
                <a:t>…</a:t>
              </a:r>
              <a:r>
                <a:rPr lang="en-US" dirty="0">
                  <a:ln w="0"/>
                  <a:solidFill>
                    <a:srgbClr val="941100"/>
                  </a:solidFill>
                  <a:effectLst>
                    <a:outerShdw blurRad="38100" dist="19050" dir="2700000" algn="tl" rotWithShape="0">
                      <a:schemeClr val="dk1">
                        <a:alpha val="40000"/>
                      </a:schemeClr>
                    </a:outerShdw>
                  </a:effectLst>
                </a:rPr>
                <a:t>. </a:t>
              </a:r>
            </a:p>
            <a:p>
              <a:endParaRPr lang="en-US" dirty="0">
                <a:ln w="0"/>
                <a:solidFill>
                  <a:srgbClr val="941100"/>
                </a:solidFill>
                <a:effectLst>
                  <a:outerShdw blurRad="38100" dist="19050" dir="2700000" algn="tl" rotWithShape="0">
                    <a:schemeClr val="dk1">
                      <a:alpha val="40000"/>
                    </a:schemeClr>
                  </a:outerShdw>
                </a:effectLst>
              </a:endParaRPr>
            </a:p>
            <a:p>
              <a:endParaRPr lang="en-US" dirty="0">
                <a:ln w="0"/>
                <a:solidFill>
                  <a:srgbClr val="941100"/>
                </a:solidFill>
                <a:effectLst>
                  <a:outerShdw blurRad="38100" dist="19050" dir="2700000" algn="tl" rotWithShape="0">
                    <a:schemeClr val="dk1">
                      <a:alpha val="40000"/>
                    </a:schemeClr>
                  </a:outerShdw>
                </a:effectLst>
              </a:endParaRPr>
            </a:p>
          </p:txBody>
        </p:sp>
        <p:sp>
          <p:nvSpPr>
            <p:cNvPr id="6" name="Rectangle 5"/>
            <p:cNvSpPr/>
            <p:nvPr/>
          </p:nvSpPr>
          <p:spPr>
            <a:xfrm rot="16200000">
              <a:off x="3203335" y="2892780"/>
              <a:ext cx="5884559" cy="1107996"/>
            </a:xfrm>
            <a:prstGeom prst="rect">
              <a:avLst/>
            </a:prstGeom>
          </p:spPr>
          <p:txBody>
            <a:bodyPr wrap="square">
              <a:spAutoFit/>
            </a:bodyPr>
            <a:lstStyle/>
            <a:p>
              <a:pPr algn="ctr"/>
              <a:r>
                <a:rPr lang="en-US" sz="6600" dirty="0">
                  <a:ln w="0"/>
                  <a:solidFill>
                    <a:srgbClr val="941100"/>
                  </a:solidFill>
                  <a:effectLst>
                    <a:outerShdw blurRad="38100" dist="19050" dir="2700000" algn="tl" rotWithShape="0">
                      <a:schemeClr val="dk1">
                        <a:alpha val="40000"/>
                      </a:schemeClr>
                    </a:outerShdw>
                  </a:effectLst>
                </a:rPr>
                <a:t>INNOVATION</a:t>
              </a:r>
              <a:endParaRPr lang="en-US" sz="6600" dirty="0"/>
            </a:p>
          </p:txBody>
        </p:sp>
      </p:grpSp>
    </p:spTree>
    <p:extLst>
      <p:ext uri="{BB962C8B-B14F-4D97-AF65-F5344CB8AC3E}">
        <p14:creationId xmlns:p14="http://schemas.microsoft.com/office/powerpoint/2010/main" val="843787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6608</TotalTime>
  <Words>1005</Words>
  <Application>Microsoft Office PowerPoint</Application>
  <PresentationFormat>Widescreen</PresentationFormat>
  <Paragraphs>213</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Courier New</vt:lpstr>
      <vt:lpstr>Mangal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Sources</vt:lpstr>
      <vt:lpstr>Lauryn Lehman   Scholarly Communications Librarian Saginaw Valley State University lglehman@svsu.edu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صناعة الإعلانات  و النساء في العالم العربي</dc:title>
  <dc:creator>Microsoft Office User</dc:creator>
  <cp:lastModifiedBy>Lauryn G. Lehman</cp:lastModifiedBy>
  <cp:revision>80</cp:revision>
  <dcterms:created xsi:type="dcterms:W3CDTF">2018-04-27T12:13:44Z</dcterms:created>
  <dcterms:modified xsi:type="dcterms:W3CDTF">2018-07-30T20:32:39Z</dcterms:modified>
</cp:coreProperties>
</file>